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5" r:id="rId7"/>
    <p:sldId id="278" r:id="rId8"/>
    <p:sldId id="276" r:id="rId9"/>
    <p:sldId id="279" r:id="rId10"/>
    <p:sldId id="277" r:id="rId11"/>
    <p:sldId id="280" r:id="rId12"/>
  </p:sldIdLst>
  <p:sldSz cx="6858000" cy="9144000" type="screen4x3"/>
  <p:notesSz cx="7099300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9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>
        <p:scale>
          <a:sx n="100" d="100"/>
          <a:sy n="100" d="100"/>
        </p:scale>
        <p:origin x="-1627" y="23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23/12/2019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670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23/12/2019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1976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23/12/2019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965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23/12/2019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98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23/12/2019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446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23/12/2019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540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23/12/2019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147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23/12/2019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9239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23/12/2019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978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23/12/2019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713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09C0-C5A9-43E1-9F62-83B97BFD60FF}" type="datetimeFigureOut">
              <a:rPr lang="ca-ES" smtClean="0"/>
              <a:t>23/12/2019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247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509C0-C5A9-43E1-9F62-83B97BFD60FF}" type="datetimeFigureOut">
              <a:rPr lang="ca-ES" smtClean="0"/>
              <a:t>23/12/2019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AE46B-8D03-41E4-B766-FFD28B1073A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658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94631" y="6660232"/>
            <a:ext cx="4314346" cy="1741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1600" dirty="0" smtClean="0">
                <a:solidFill>
                  <a:schemeClr val="bg1">
                    <a:lumMod val="50000"/>
                  </a:schemeClr>
                </a:solidFill>
              </a:rPr>
              <a:t>THE FOLLOWING SLIDES HAVE TO BE PRINT DOUBLE-SIDED, CUT AND PLASTICIZED</a:t>
            </a:r>
            <a:endParaRPr lang="ca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556792" y="584796"/>
            <a:ext cx="3437704" cy="1394916"/>
          </a:xfrm>
          <a:prstGeom prst="roundRect">
            <a:avLst>
              <a:gd name="adj" fmla="val 30341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CuadroTexto"/>
          <p:cNvSpPr txBox="1"/>
          <p:nvPr/>
        </p:nvSpPr>
        <p:spPr>
          <a:xfrm>
            <a:off x="2145804" y="1013991"/>
            <a:ext cx="221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LIFE BRICKS </a:t>
            </a:r>
            <a:r>
              <a:rPr lang="ca-ES" sz="2400" b="1" dirty="0" smtClean="0">
                <a:solidFill>
                  <a:schemeClr val="bg1"/>
                </a:solidFill>
              </a:rPr>
              <a:t>2.1</a:t>
            </a:r>
            <a:endParaRPr lang="ca-ES" sz="2400" b="1" dirty="0" smtClean="0">
              <a:solidFill>
                <a:schemeClr val="bg1"/>
              </a:solidFill>
            </a:endParaRPr>
          </a:p>
          <a:p>
            <a:pPr algn="ctr"/>
            <a:r>
              <a:rPr lang="ca-ES" sz="2400" b="1" i="1" dirty="0" smtClean="0">
                <a:solidFill>
                  <a:schemeClr val="bg1"/>
                </a:solidFill>
              </a:rPr>
              <a:t>Cards</a:t>
            </a:r>
            <a:endParaRPr lang="ca-ES" sz="2400" b="1" i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7265" y="8623161"/>
            <a:ext cx="5341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https://bit.ly/2ZksPOp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8676457"/>
            <a:ext cx="949193" cy="3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2483768"/>
            <a:ext cx="2293881" cy="352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77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88640" y="151953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33 Rectángulo"/>
          <p:cNvSpPr/>
          <p:nvPr/>
        </p:nvSpPr>
        <p:spPr>
          <a:xfrm>
            <a:off x="5632883" y="2916242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35 Rectángulo"/>
          <p:cNvSpPr/>
          <p:nvPr/>
        </p:nvSpPr>
        <p:spPr>
          <a:xfrm>
            <a:off x="3655857" y="683029"/>
            <a:ext cx="3022540" cy="73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AutoShape 2" descr="LlicÃ¨ncia de Creative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4" descr="LlicÃ¨ncia de Creative Commons"/>
          <p:cNvSpPr>
            <a:spLocks noChangeAspect="1" noChangeArrowheads="1"/>
          </p:cNvSpPr>
          <p:nvPr/>
        </p:nvSpPr>
        <p:spPr bwMode="auto">
          <a:xfrm>
            <a:off x="307975" y="976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8" name="AutoShape 6" descr="LlicÃ¨ncia de Creative Commons"/>
          <p:cNvSpPr>
            <a:spLocks noChangeAspect="1" noChangeArrowheads="1"/>
          </p:cNvSpPr>
          <p:nvPr/>
        </p:nvSpPr>
        <p:spPr bwMode="auto">
          <a:xfrm>
            <a:off x="460375" y="2500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4" name="43 CuadroTexto"/>
          <p:cNvSpPr txBox="1"/>
          <p:nvPr/>
        </p:nvSpPr>
        <p:spPr>
          <a:xfrm>
            <a:off x="404664" y="337641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Team 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2" y="4229645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88672" y="854582"/>
            <a:ext cx="287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bg1"/>
                </a:solidFill>
              </a:rPr>
              <a:t>Inventory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Tracking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endParaRPr lang="ca-ES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79336"/>
              </p:ext>
            </p:extLst>
          </p:nvPr>
        </p:nvGraphicFramePr>
        <p:xfrm>
          <a:off x="319069" y="1349325"/>
          <a:ext cx="2905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89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Lacking</a:t>
                      </a:r>
                      <a:r>
                        <a:rPr lang="ca-ES" dirty="0" smtClean="0"/>
                        <a:t> </a:t>
                      </a:r>
                      <a:r>
                        <a:rPr lang="ca-ES" dirty="0" err="1" smtClean="0"/>
                        <a:t>Pieces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Date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Elipse"/>
          <p:cNvSpPr/>
          <p:nvPr/>
        </p:nvSpPr>
        <p:spPr>
          <a:xfrm>
            <a:off x="2162215" y="250030"/>
            <a:ext cx="1005914" cy="97388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Rectángulo redondeado"/>
          <p:cNvSpPr/>
          <p:nvPr/>
        </p:nvSpPr>
        <p:spPr>
          <a:xfrm>
            <a:off x="3606709" y="179512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AutoShape 4" descr="LlicÃ¨ncia de Creative Commons"/>
          <p:cNvSpPr>
            <a:spLocks noChangeAspect="1" noChangeArrowheads="1"/>
          </p:cNvSpPr>
          <p:nvPr/>
        </p:nvSpPr>
        <p:spPr bwMode="auto">
          <a:xfrm>
            <a:off x="3726044" y="1251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8" name="AutoShape 6" descr="LlicÃ¨ncia de Creative Commons"/>
          <p:cNvSpPr>
            <a:spLocks noChangeAspect="1" noChangeArrowheads="1"/>
          </p:cNvSpPr>
          <p:nvPr/>
        </p:nvSpPr>
        <p:spPr bwMode="auto">
          <a:xfrm>
            <a:off x="3878444" y="2775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9" name="18 CuadroTexto"/>
          <p:cNvSpPr txBox="1"/>
          <p:nvPr/>
        </p:nvSpPr>
        <p:spPr>
          <a:xfrm>
            <a:off x="3822733" y="365200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Team 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41" y="4257204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3706741" y="882141"/>
            <a:ext cx="287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bg1"/>
                </a:solidFill>
              </a:rPr>
              <a:t>Inventory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Tracking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endParaRPr lang="ca-ES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14750"/>
              </p:ext>
            </p:extLst>
          </p:nvPr>
        </p:nvGraphicFramePr>
        <p:xfrm>
          <a:off x="3737138" y="1376884"/>
          <a:ext cx="2905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89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Lacking</a:t>
                      </a:r>
                      <a:r>
                        <a:rPr lang="ca-ES" dirty="0" smtClean="0"/>
                        <a:t> </a:t>
                      </a:r>
                      <a:r>
                        <a:rPr lang="ca-ES" dirty="0" err="1" smtClean="0"/>
                        <a:t>Pieces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Date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22 Elipse"/>
          <p:cNvSpPr/>
          <p:nvPr/>
        </p:nvSpPr>
        <p:spPr>
          <a:xfrm>
            <a:off x="5580284" y="277589"/>
            <a:ext cx="1005914" cy="97388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23 Rectángulo redondeado"/>
          <p:cNvSpPr/>
          <p:nvPr/>
        </p:nvSpPr>
        <p:spPr>
          <a:xfrm>
            <a:off x="203739" y="4626323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24 Rectángulo"/>
          <p:cNvSpPr/>
          <p:nvPr/>
        </p:nvSpPr>
        <p:spPr>
          <a:xfrm>
            <a:off x="5647982" y="7390612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25 Rectángulo"/>
          <p:cNvSpPr/>
          <p:nvPr/>
        </p:nvSpPr>
        <p:spPr>
          <a:xfrm>
            <a:off x="3670956" y="5157399"/>
            <a:ext cx="3022540" cy="73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AutoShape 4" descr="LlicÃ¨ncia de Creative Commons"/>
          <p:cNvSpPr>
            <a:spLocks noChangeAspect="1" noChangeArrowheads="1"/>
          </p:cNvSpPr>
          <p:nvPr/>
        </p:nvSpPr>
        <p:spPr bwMode="auto">
          <a:xfrm>
            <a:off x="323074" y="4572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8" name="AutoShape 6" descr="LlicÃ¨ncia de Creative Commons"/>
          <p:cNvSpPr>
            <a:spLocks noChangeAspect="1" noChangeArrowheads="1"/>
          </p:cNvSpPr>
          <p:nvPr/>
        </p:nvSpPr>
        <p:spPr bwMode="auto">
          <a:xfrm>
            <a:off x="475474" y="4724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" name="28 CuadroTexto"/>
          <p:cNvSpPr txBox="1"/>
          <p:nvPr/>
        </p:nvSpPr>
        <p:spPr>
          <a:xfrm>
            <a:off x="419763" y="4812011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Team 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71" y="8704015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303771" y="5328952"/>
            <a:ext cx="287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bg1"/>
                </a:solidFill>
              </a:rPr>
              <a:t>Inventory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Tracking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endParaRPr lang="ca-ES" b="1" dirty="0">
              <a:solidFill>
                <a:schemeClr val="bg1"/>
              </a:solidFill>
            </a:endParaRPr>
          </a:p>
        </p:txBody>
      </p:sp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49931"/>
              </p:ext>
            </p:extLst>
          </p:nvPr>
        </p:nvGraphicFramePr>
        <p:xfrm>
          <a:off x="334168" y="5823695"/>
          <a:ext cx="2905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89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Lacking</a:t>
                      </a:r>
                      <a:r>
                        <a:rPr lang="ca-ES" dirty="0" smtClean="0"/>
                        <a:t> </a:t>
                      </a:r>
                      <a:r>
                        <a:rPr lang="ca-ES" dirty="0" err="1" smtClean="0"/>
                        <a:t>Pieces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Date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32 Elipse"/>
          <p:cNvSpPr/>
          <p:nvPr/>
        </p:nvSpPr>
        <p:spPr>
          <a:xfrm>
            <a:off x="2177314" y="4724400"/>
            <a:ext cx="1005914" cy="97388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7" name="36 Rectángulo redondeado"/>
          <p:cNvSpPr/>
          <p:nvPr/>
        </p:nvSpPr>
        <p:spPr>
          <a:xfrm>
            <a:off x="3621808" y="4653882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8" name="AutoShape 4" descr="LlicÃ¨ncia de Creative Commons"/>
          <p:cNvSpPr>
            <a:spLocks noChangeAspect="1" noChangeArrowheads="1"/>
          </p:cNvSpPr>
          <p:nvPr/>
        </p:nvSpPr>
        <p:spPr bwMode="auto">
          <a:xfrm>
            <a:off x="3741143" y="45995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9" name="AutoShape 6" descr="LlicÃ¨ncia de Creative Commons"/>
          <p:cNvSpPr>
            <a:spLocks noChangeAspect="1" noChangeArrowheads="1"/>
          </p:cNvSpPr>
          <p:nvPr/>
        </p:nvSpPr>
        <p:spPr bwMode="auto">
          <a:xfrm>
            <a:off x="3893543" y="47519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0" name="39 CuadroTexto"/>
          <p:cNvSpPr txBox="1"/>
          <p:nvPr/>
        </p:nvSpPr>
        <p:spPr>
          <a:xfrm>
            <a:off x="3837832" y="4839570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Team 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40" y="8731574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41 CuadroTexto"/>
          <p:cNvSpPr txBox="1"/>
          <p:nvPr/>
        </p:nvSpPr>
        <p:spPr>
          <a:xfrm>
            <a:off x="3721840" y="5356511"/>
            <a:ext cx="287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bg1"/>
                </a:solidFill>
              </a:rPr>
              <a:t>Inventory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Tracking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endParaRPr lang="ca-ES" b="1" dirty="0">
              <a:solidFill>
                <a:schemeClr val="bg1"/>
              </a:solidFill>
            </a:endParaRPr>
          </a:p>
        </p:txBody>
      </p:sp>
      <p:graphicFrame>
        <p:nvGraphicFramePr>
          <p:cNvPr id="46" name="4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623536"/>
              </p:ext>
            </p:extLst>
          </p:nvPr>
        </p:nvGraphicFramePr>
        <p:xfrm>
          <a:off x="3752237" y="5851254"/>
          <a:ext cx="2905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89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Lacking</a:t>
                      </a:r>
                      <a:r>
                        <a:rPr lang="ca-ES" dirty="0" smtClean="0"/>
                        <a:t> </a:t>
                      </a:r>
                      <a:r>
                        <a:rPr lang="ca-ES" dirty="0" err="1" smtClean="0"/>
                        <a:t>Pieces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Date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46 Elipse"/>
          <p:cNvSpPr/>
          <p:nvPr/>
        </p:nvSpPr>
        <p:spPr>
          <a:xfrm>
            <a:off x="5595383" y="4751959"/>
            <a:ext cx="1005914" cy="97388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3" name="42 CuadroTexto"/>
          <p:cNvSpPr txBox="1"/>
          <p:nvPr/>
        </p:nvSpPr>
        <p:spPr>
          <a:xfrm>
            <a:off x="2420888" y="179512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9</a:t>
            </a:r>
            <a:endParaRPr lang="ca-ES" sz="60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5589240" y="243969"/>
            <a:ext cx="1210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10</a:t>
            </a:r>
            <a:endParaRPr lang="ca-ES" sz="6000" dirty="0"/>
          </a:p>
        </p:txBody>
      </p:sp>
    </p:spTree>
    <p:extLst>
      <p:ext uri="{BB962C8B-B14F-4D97-AF65-F5344CB8AC3E}">
        <p14:creationId xmlns:p14="http://schemas.microsoft.com/office/powerpoint/2010/main" val="280235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509392" y="467459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 redondeado"/>
          <p:cNvSpPr/>
          <p:nvPr/>
        </p:nvSpPr>
        <p:spPr>
          <a:xfrm>
            <a:off x="188640" y="467077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Rectángulo redondeado"/>
          <p:cNvSpPr/>
          <p:nvPr/>
        </p:nvSpPr>
        <p:spPr>
          <a:xfrm>
            <a:off x="188640" y="62260"/>
            <a:ext cx="3168352" cy="4392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 redondeado"/>
          <p:cNvSpPr/>
          <p:nvPr/>
        </p:nvSpPr>
        <p:spPr>
          <a:xfrm>
            <a:off x="3509392" y="7409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4" name="73 CuadroTexto"/>
          <p:cNvSpPr txBox="1"/>
          <p:nvPr/>
        </p:nvSpPr>
        <p:spPr>
          <a:xfrm>
            <a:off x="332656" y="539552"/>
            <a:ext cx="28803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938153" y="149895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2" y="4089749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88 CuadroTexto"/>
          <p:cNvSpPr txBox="1"/>
          <p:nvPr/>
        </p:nvSpPr>
        <p:spPr>
          <a:xfrm>
            <a:off x="3615591" y="611560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4221088" y="221903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07" y="4139952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93 CuadroTexto"/>
          <p:cNvSpPr txBox="1"/>
          <p:nvPr/>
        </p:nvSpPr>
        <p:spPr>
          <a:xfrm>
            <a:off x="332656" y="5177681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938153" y="4788024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2" y="8698261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108 CuadroTexto"/>
          <p:cNvSpPr txBox="1"/>
          <p:nvPr/>
        </p:nvSpPr>
        <p:spPr>
          <a:xfrm>
            <a:off x="3671114" y="5198246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4276611" y="4808589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1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30" y="8698261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36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509392" y="4674592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6" name="115 Rectángulo redondeado"/>
          <p:cNvSpPr/>
          <p:nvPr/>
        </p:nvSpPr>
        <p:spPr>
          <a:xfrm>
            <a:off x="3408219" y="5191534"/>
            <a:ext cx="3206452" cy="4744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 redondeado"/>
          <p:cNvSpPr/>
          <p:nvPr/>
        </p:nvSpPr>
        <p:spPr>
          <a:xfrm>
            <a:off x="188640" y="4670772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5" name="114 Rectángulo redondeado"/>
          <p:cNvSpPr/>
          <p:nvPr/>
        </p:nvSpPr>
        <p:spPr>
          <a:xfrm>
            <a:off x="27305" y="5177681"/>
            <a:ext cx="3278460" cy="4744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Rectángulo redondeado"/>
          <p:cNvSpPr/>
          <p:nvPr/>
        </p:nvSpPr>
        <p:spPr>
          <a:xfrm>
            <a:off x="188640" y="62260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4" name="113 Rectángulo redondeado"/>
          <p:cNvSpPr/>
          <p:nvPr/>
        </p:nvSpPr>
        <p:spPr>
          <a:xfrm>
            <a:off x="13451" y="514363"/>
            <a:ext cx="3278460" cy="4744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 redondeado"/>
          <p:cNvSpPr/>
          <p:nvPr/>
        </p:nvSpPr>
        <p:spPr>
          <a:xfrm>
            <a:off x="3509392" y="74092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17 Rectángulo redondeado"/>
          <p:cNvSpPr/>
          <p:nvPr/>
        </p:nvSpPr>
        <p:spPr>
          <a:xfrm>
            <a:off x="3429000" y="497161"/>
            <a:ext cx="3206452" cy="4744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22 Rectángulo"/>
          <p:cNvSpPr/>
          <p:nvPr/>
        </p:nvSpPr>
        <p:spPr>
          <a:xfrm>
            <a:off x="2234409" y="2930336"/>
            <a:ext cx="530979" cy="149764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Rectángulo"/>
          <p:cNvSpPr/>
          <p:nvPr/>
        </p:nvSpPr>
        <p:spPr>
          <a:xfrm>
            <a:off x="188640" y="744655"/>
            <a:ext cx="3099972" cy="1379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 redondeado"/>
          <p:cNvSpPr/>
          <p:nvPr/>
        </p:nvSpPr>
        <p:spPr>
          <a:xfrm>
            <a:off x="2235432" y="2128908"/>
            <a:ext cx="1050524" cy="22970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11 Rectángulo"/>
          <p:cNvSpPr/>
          <p:nvPr/>
        </p:nvSpPr>
        <p:spPr>
          <a:xfrm>
            <a:off x="2234460" y="2123728"/>
            <a:ext cx="1050524" cy="535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77" y="2558007"/>
            <a:ext cx="502970" cy="37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24" y="3187796"/>
            <a:ext cx="223171" cy="2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692762" y="35496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 smtClean="0">
                <a:solidFill>
                  <a:schemeClr val="bg1"/>
                </a:solidFill>
              </a:rPr>
              <a:t>Carbohydrates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7" y="735236"/>
            <a:ext cx="1257059" cy="102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564904" y="182632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C₆H₁₂O</a:t>
            </a:r>
            <a:r>
              <a:rPr lang="ca-ES" sz="1400" b="1" dirty="0" smtClean="0"/>
              <a:t>₆</a:t>
            </a:r>
            <a:endParaRPr lang="ca-ES" sz="1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567722" y="563359"/>
            <a:ext cx="1706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smtClean="0">
                <a:solidFill>
                  <a:schemeClr val="accent5"/>
                </a:solidFill>
              </a:rPr>
              <a:t>Fast </a:t>
            </a:r>
            <a:r>
              <a:rPr lang="ca-ES" sz="1200" dirty="0" err="1" smtClean="0">
                <a:solidFill>
                  <a:schemeClr val="accent5"/>
                </a:solidFill>
              </a:rPr>
              <a:t>and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Easy-to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use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source</a:t>
            </a:r>
            <a:r>
              <a:rPr lang="ca-ES" sz="1200" dirty="0" smtClean="0">
                <a:solidFill>
                  <a:schemeClr val="accent5"/>
                </a:solidFill>
              </a:rPr>
              <a:t> of </a:t>
            </a:r>
            <a:r>
              <a:rPr lang="ca-ES" sz="1200" dirty="0" err="1" smtClean="0">
                <a:solidFill>
                  <a:schemeClr val="accent5"/>
                </a:solidFill>
              </a:rPr>
              <a:t>energy</a:t>
            </a:r>
            <a:r>
              <a:rPr lang="ca-ES" sz="1200" dirty="0" smtClean="0">
                <a:solidFill>
                  <a:schemeClr val="accent5"/>
                </a:solidFill>
              </a:rPr>
              <a:t>.</a:t>
            </a:r>
          </a:p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err="1" smtClean="0">
                <a:solidFill>
                  <a:schemeClr val="accent5"/>
                </a:solidFill>
              </a:rPr>
              <a:t>Form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polymers</a:t>
            </a:r>
            <a:r>
              <a:rPr lang="ca-ES" sz="1200" dirty="0" smtClean="0">
                <a:solidFill>
                  <a:schemeClr val="accent5"/>
                </a:solidFill>
              </a:rPr>
              <a:t> as </a:t>
            </a:r>
            <a:r>
              <a:rPr lang="ca-ES" sz="1200" dirty="0" err="1" smtClean="0">
                <a:solidFill>
                  <a:schemeClr val="accent5"/>
                </a:solidFill>
              </a:rPr>
              <a:t>glycogen</a:t>
            </a:r>
            <a:r>
              <a:rPr lang="ca-ES" sz="1200" dirty="0">
                <a:solidFill>
                  <a:schemeClr val="accent5"/>
                </a:solidFill>
              </a:rPr>
              <a:t> </a:t>
            </a:r>
            <a:r>
              <a:rPr lang="ca-ES" sz="1200" dirty="0" smtClean="0">
                <a:solidFill>
                  <a:schemeClr val="accent5"/>
                </a:solidFill>
              </a:rPr>
              <a:t>or </a:t>
            </a:r>
            <a:r>
              <a:rPr lang="ca-ES" sz="1200" dirty="0" err="1" smtClean="0">
                <a:solidFill>
                  <a:schemeClr val="accent5"/>
                </a:solidFill>
              </a:rPr>
              <a:t>starch</a:t>
            </a:r>
            <a:r>
              <a:rPr lang="ca-ES" sz="1200" dirty="0" smtClean="0">
                <a:solidFill>
                  <a:schemeClr val="accent5"/>
                </a:solidFill>
              </a:rPr>
              <a:t>.</a:t>
            </a:r>
          </a:p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smtClean="0">
                <a:solidFill>
                  <a:schemeClr val="accent5"/>
                </a:solidFill>
              </a:rPr>
              <a:t>Present in Cereal </a:t>
            </a:r>
            <a:r>
              <a:rPr lang="ca-ES" sz="1200" dirty="0" err="1" smtClean="0">
                <a:solidFill>
                  <a:schemeClr val="accent5"/>
                </a:solidFill>
              </a:rPr>
              <a:t>and</a:t>
            </a:r>
            <a:r>
              <a:rPr lang="ca-ES" sz="1200" dirty="0" smtClean="0">
                <a:solidFill>
                  <a:schemeClr val="accent5"/>
                </a:solidFill>
              </a:rPr>
              <a:t> tubercles.</a:t>
            </a:r>
            <a:endParaRPr lang="ca-ES" sz="1200" dirty="0">
              <a:solidFill>
                <a:schemeClr val="accent5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5585267" y="2930336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4" name="43 Rectángulo"/>
          <p:cNvSpPr/>
          <p:nvPr/>
        </p:nvSpPr>
        <p:spPr>
          <a:xfrm>
            <a:off x="3501008" y="734379"/>
            <a:ext cx="3138736" cy="1476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44 Rectángulo redondeado"/>
          <p:cNvSpPr/>
          <p:nvPr/>
        </p:nvSpPr>
        <p:spPr>
          <a:xfrm>
            <a:off x="5584928" y="2233816"/>
            <a:ext cx="1050524" cy="21870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6" name="45 Rectángulo"/>
          <p:cNvSpPr/>
          <p:nvPr/>
        </p:nvSpPr>
        <p:spPr>
          <a:xfrm>
            <a:off x="5584928" y="2161808"/>
            <a:ext cx="1050524" cy="535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64" y="2558007"/>
            <a:ext cx="502970" cy="37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81" y="3184286"/>
            <a:ext cx="223171" cy="2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55 CuadroTexto"/>
          <p:cNvSpPr txBox="1"/>
          <p:nvPr/>
        </p:nvSpPr>
        <p:spPr>
          <a:xfrm>
            <a:off x="4653136" y="84854"/>
            <a:ext cx="137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 smtClean="0">
                <a:solidFill>
                  <a:schemeClr val="bg1"/>
                </a:solidFill>
              </a:rPr>
              <a:t>Lipids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2236895" y="7540172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8" name="57 Rectángulo"/>
          <p:cNvSpPr/>
          <p:nvPr/>
        </p:nvSpPr>
        <p:spPr>
          <a:xfrm>
            <a:off x="116632" y="5394281"/>
            <a:ext cx="3180132" cy="1448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9" name="58 Rectángulo redondeado"/>
          <p:cNvSpPr/>
          <p:nvPr/>
        </p:nvSpPr>
        <p:spPr>
          <a:xfrm>
            <a:off x="2236556" y="6843652"/>
            <a:ext cx="1050524" cy="21870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0" name="59 Rectángulo"/>
          <p:cNvSpPr/>
          <p:nvPr/>
        </p:nvSpPr>
        <p:spPr>
          <a:xfrm>
            <a:off x="2236556" y="6771644"/>
            <a:ext cx="1050524" cy="535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08" y="6910404"/>
            <a:ext cx="502970" cy="37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24" y="8715860"/>
            <a:ext cx="223171" cy="2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18" y="7791814"/>
            <a:ext cx="305315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84" y="7385986"/>
            <a:ext cx="403555" cy="30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24" y="8253729"/>
            <a:ext cx="203076" cy="27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66 CuadroTexto"/>
          <p:cNvSpPr txBox="1"/>
          <p:nvPr/>
        </p:nvSpPr>
        <p:spPr>
          <a:xfrm>
            <a:off x="1260376" y="5121930"/>
            <a:ext cx="2096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err="1" smtClean="0">
                <a:solidFill>
                  <a:schemeClr val="accent5"/>
                </a:solidFill>
              </a:rPr>
              <a:t>Low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energy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compounds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source</a:t>
            </a:r>
            <a:r>
              <a:rPr lang="ca-ES" sz="1200" dirty="0" smtClean="0">
                <a:solidFill>
                  <a:schemeClr val="accent5"/>
                </a:solidFill>
              </a:rPr>
              <a:t>, </a:t>
            </a:r>
            <a:r>
              <a:rPr lang="ca-ES" sz="1200" dirty="0" err="1" smtClean="0">
                <a:solidFill>
                  <a:schemeClr val="accent5"/>
                </a:solidFill>
              </a:rPr>
              <a:t>structural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and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signaling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funtions</a:t>
            </a:r>
            <a:r>
              <a:rPr lang="ca-ES" sz="1200" dirty="0" smtClean="0">
                <a:solidFill>
                  <a:schemeClr val="accent5"/>
                </a:solidFill>
              </a:rPr>
              <a:t>. </a:t>
            </a:r>
          </a:p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err="1" smtClean="0">
                <a:solidFill>
                  <a:schemeClr val="accent5"/>
                </a:solidFill>
              </a:rPr>
              <a:t>Composed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by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amino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acids</a:t>
            </a:r>
            <a:r>
              <a:rPr lang="ca-ES" sz="1200" dirty="0" smtClean="0">
                <a:solidFill>
                  <a:schemeClr val="accent5"/>
                </a:solidFill>
              </a:rPr>
              <a:t>, </a:t>
            </a:r>
            <a:r>
              <a:rPr lang="ca-ES" sz="1200" dirty="0" err="1" smtClean="0">
                <a:solidFill>
                  <a:schemeClr val="accent5"/>
                </a:solidFill>
              </a:rPr>
              <a:t>forming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peptides</a:t>
            </a:r>
            <a:r>
              <a:rPr lang="ca-ES" sz="1200" dirty="0" smtClean="0">
                <a:solidFill>
                  <a:schemeClr val="accent5"/>
                </a:solidFill>
              </a:rPr>
              <a:t>.</a:t>
            </a:r>
          </a:p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smtClean="0">
                <a:solidFill>
                  <a:schemeClr val="accent5"/>
                </a:solidFill>
              </a:rPr>
              <a:t>Present in meat, </a:t>
            </a:r>
            <a:r>
              <a:rPr lang="ca-ES" sz="1200" dirty="0" err="1" smtClean="0">
                <a:solidFill>
                  <a:schemeClr val="accent5"/>
                </a:solidFill>
              </a:rPr>
              <a:t>fish</a:t>
            </a:r>
            <a:r>
              <a:rPr lang="ca-ES" sz="1200" dirty="0" smtClean="0">
                <a:solidFill>
                  <a:schemeClr val="accent5"/>
                </a:solidFill>
              </a:rPr>
              <a:t>, </a:t>
            </a:r>
            <a:r>
              <a:rPr lang="ca-ES" sz="1200" dirty="0" err="1" smtClean="0">
                <a:solidFill>
                  <a:schemeClr val="accent5"/>
                </a:solidFill>
              </a:rPr>
              <a:t>eggs</a:t>
            </a:r>
            <a:r>
              <a:rPr lang="ca-ES" sz="1200" dirty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and</a:t>
            </a:r>
            <a:r>
              <a:rPr lang="ca-ES" sz="1200" dirty="0" smtClean="0">
                <a:solidFill>
                  <a:schemeClr val="accent5"/>
                </a:solidFill>
              </a:rPr>
              <a:t> vegetables.</a:t>
            </a:r>
          </a:p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err="1" smtClean="0">
                <a:solidFill>
                  <a:schemeClr val="accent5"/>
                </a:solidFill>
              </a:rPr>
              <a:t>Rich</a:t>
            </a:r>
            <a:r>
              <a:rPr lang="ca-ES" sz="1200" dirty="0" smtClean="0">
                <a:solidFill>
                  <a:schemeClr val="accent5"/>
                </a:solidFill>
              </a:rPr>
              <a:t> in Bioelements (P,S,...) </a:t>
            </a:r>
          </a:p>
          <a:p>
            <a:endParaRPr lang="ca-ES" sz="1200" dirty="0"/>
          </a:p>
        </p:txBody>
      </p:sp>
      <p:sp>
        <p:nvSpPr>
          <p:cNvPr id="68" name="67 Rectángulo"/>
          <p:cNvSpPr/>
          <p:nvPr/>
        </p:nvSpPr>
        <p:spPr>
          <a:xfrm>
            <a:off x="5557647" y="7538848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9" name="68 Rectángulo"/>
          <p:cNvSpPr/>
          <p:nvPr/>
        </p:nvSpPr>
        <p:spPr>
          <a:xfrm>
            <a:off x="3513120" y="5394281"/>
            <a:ext cx="3096344" cy="1448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0" name="69 Rectángulo redondeado"/>
          <p:cNvSpPr/>
          <p:nvPr/>
        </p:nvSpPr>
        <p:spPr>
          <a:xfrm>
            <a:off x="5557308" y="6842328"/>
            <a:ext cx="1050524" cy="21870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1" name="70 Rectángulo"/>
          <p:cNvSpPr/>
          <p:nvPr/>
        </p:nvSpPr>
        <p:spPr>
          <a:xfrm>
            <a:off x="5557308" y="6770320"/>
            <a:ext cx="1050524" cy="535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39" y="6936012"/>
            <a:ext cx="502970" cy="37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76" y="8512977"/>
            <a:ext cx="223171" cy="2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72" y="7470500"/>
            <a:ext cx="403555" cy="30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76" y="7996961"/>
            <a:ext cx="203076" cy="27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574216"/>
            <a:ext cx="1314555" cy="158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83 CuadroTexto"/>
          <p:cNvSpPr txBox="1"/>
          <p:nvPr/>
        </p:nvSpPr>
        <p:spPr>
          <a:xfrm>
            <a:off x="1132362" y="4670772"/>
            <a:ext cx="137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 smtClean="0">
                <a:solidFill>
                  <a:schemeClr val="bg1"/>
                </a:solidFill>
              </a:rPr>
              <a:t>Proteins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4133130" y="4722389"/>
            <a:ext cx="224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Nucleic </a:t>
            </a:r>
            <a:r>
              <a:rPr lang="ca-ES" sz="2400" b="1" dirty="0" err="1" smtClean="0">
                <a:solidFill>
                  <a:schemeClr val="bg1"/>
                </a:solidFill>
              </a:rPr>
              <a:t>Acids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7" y="5184054"/>
            <a:ext cx="1235064" cy="164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87 CuadroTexto"/>
          <p:cNvSpPr txBox="1"/>
          <p:nvPr/>
        </p:nvSpPr>
        <p:spPr>
          <a:xfrm>
            <a:off x="5877272" y="190770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/>
              <a:t>C</a:t>
            </a:r>
            <a:r>
              <a:rPr lang="ca-ES" sz="1400" b="1" baseline="-25000" dirty="0" smtClean="0"/>
              <a:t>7</a:t>
            </a:r>
            <a:r>
              <a:rPr lang="ca-ES" sz="1400" b="1" dirty="0" smtClean="0"/>
              <a:t>H</a:t>
            </a:r>
            <a:r>
              <a:rPr lang="ca-ES" sz="1400" b="1" baseline="-25000" dirty="0" smtClean="0"/>
              <a:t>13</a:t>
            </a:r>
            <a:r>
              <a:rPr lang="ca-ES" sz="1400" b="1" dirty="0" smtClean="0"/>
              <a:t>O</a:t>
            </a:r>
            <a:r>
              <a:rPr lang="ca-ES" sz="1400" b="1" baseline="-25000" dirty="0" smtClean="0"/>
              <a:t>2</a:t>
            </a:r>
            <a:endParaRPr lang="ca-ES" sz="1400" b="1" baseline="-25000" dirty="0"/>
          </a:p>
        </p:txBody>
      </p:sp>
      <p:sp>
        <p:nvSpPr>
          <p:cNvPr id="90" name="89 CuadroTexto"/>
          <p:cNvSpPr txBox="1"/>
          <p:nvPr/>
        </p:nvSpPr>
        <p:spPr>
          <a:xfrm>
            <a:off x="1988840" y="6568479"/>
            <a:ext cx="158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/>
              <a:t>C</a:t>
            </a:r>
            <a:r>
              <a:rPr lang="ca-ES" sz="1400" b="1" baseline="-25000" dirty="0" smtClean="0"/>
              <a:t>20</a:t>
            </a:r>
            <a:r>
              <a:rPr lang="ca-ES" sz="1400" b="1" dirty="0" smtClean="0"/>
              <a:t>H</a:t>
            </a:r>
            <a:r>
              <a:rPr lang="ca-ES" sz="1400" b="1" baseline="-25000" dirty="0" smtClean="0"/>
              <a:t>42</a:t>
            </a:r>
            <a:r>
              <a:rPr lang="ca-ES" sz="1400" b="1" dirty="0" smtClean="0"/>
              <a:t>O</a:t>
            </a:r>
            <a:r>
              <a:rPr lang="ca-ES" sz="1400" b="1" baseline="-25000" dirty="0"/>
              <a:t>32</a:t>
            </a:r>
            <a:r>
              <a:rPr lang="ca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ca-ES" sz="14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ca-ES" sz="1400" b="1" dirty="0" smtClean="0">
                <a:solidFill>
                  <a:schemeClr val="accent4"/>
                </a:solidFill>
              </a:rPr>
              <a:t>P</a:t>
            </a:r>
            <a:r>
              <a:rPr lang="ca-ES" sz="14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ca-ES" sz="1400" b="1" dirty="0" smtClean="0">
                <a:solidFill>
                  <a:srgbClr val="CE9D30"/>
                </a:solidFill>
              </a:rPr>
              <a:t>S</a:t>
            </a:r>
            <a:r>
              <a:rPr lang="ca-ES" sz="14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2" name="91 CuadroTexto"/>
          <p:cNvSpPr txBox="1"/>
          <p:nvPr/>
        </p:nvSpPr>
        <p:spPr>
          <a:xfrm>
            <a:off x="5445224" y="6568479"/>
            <a:ext cx="158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/>
              <a:t>C</a:t>
            </a:r>
            <a:r>
              <a:rPr lang="ca-ES" sz="1400" b="1" baseline="-25000" dirty="0" smtClean="0"/>
              <a:t>20</a:t>
            </a:r>
            <a:r>
              <a:rPr lang="ca-ES" sz="1400" b="1" dirty="0" smtClean="0"/>
              <a:t>H</a:t>
            </a:r>
            <a:r>
              <a:rPr lang="ca-ES" sz="1400" b="1" baseline="-25000" dirty="0" smtClean="0"/>
              <a:t>36</a:t>
            </a:r>
            <a:r>
              <a:rPr lang="ca-ES" sz="1400" b="1" dirty="0" smtClean="0"/>
              <a:t>O</a:t>
            </a:r>
            <a:r>
              <a:rPr lang="ca-ES" sz="1400" b="1" baseline="-25000" dirty="0" smtClean="0"/>
              <a:t>34</a:t>
            </a: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ca-ES" sz="14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ca-ES" sz="1400" b="1" dirty="0" smtClean="0">
                <a:solidFill>
                  <a:schemeClr val="accent4"/>
                </a:solidFill>
              </a:rPr>
              <a:t>P</a:t>
            </a:r>
            <a:r>
              <a:rPr lang="ca-ES" sz="14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ca-ES" sz="1400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4509120" y="513418"/>
            <a:ext cx="2160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err="1" smtClean="0">
                <a:solidFill>
                  <a:schemeClr val="accent5"/>
                </a:solidFill>
              </a:rPr>
              <a:t>High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energy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compounds</a:t>
            </a:r>
            <a:r>
              <a:rPr lang="ca-ES" sz="1200" dirty="0" smtClean="0">
                <a:solidFill>
                  <a:schemeClr val="accent5"/>
                </a:solidFill>
              </a:rPr>
              <a:t>, </a:t>
            </a:r>
            <a:r>
              <a:rPr lang="ca-ES" sz="1200" dirty="0" err="1" smtClean="0">
                <a:solidFill>
                  <a:schemeClr val="accent5"/>
                </a:solidFill>
              </a:rPr>
              <a:t>slow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metabolism</a:t>
            </a:r>
            <a:r>
              <a:rPr lang="ca-ES" sz="1200" dirty="0" smtClean="0">
                <a:solidFill>
                  <a:schemeClr val="accent5"/>
                </a:solidFill>
              </a:rPr>
              <a:t>.</a:t>
            </a:r>
          </a:p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err="1" smtClean="0">
                <a:solidFill>
                  <a:schemeClr val="accent5"/>
                </a:solidFill>
              </a:rPr>
              <a:t>Form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polymers</a:t>
            </a:r>
            <a:r>
              <a:rPr lang="ca-ES" sz="1200" dirty="0" smtClean="0">
                <a:solidFill>
                  <a:schemeClr val="accent5"/>
                </a:solidFill>
              </a:rPr>
              <a:t> as fats or </a:t>
            </a:r>
            <a:r>
              <a:rPr lang="ca-ES" sz="1200" dirty="0" err="1" smtClean="0">
                <a:solidFill>
                  <a:schemeClr val="accent5"/>
                </a:solidFill>
              </a:rPr>
              <a:t>oil</a:t>
            </a:r>
            <a:r>
              <a:rPr lang="ca-ES" sz="1200" dirty="0" smtClean="0">
                <a:solidFill>
                  <a:schemeClr val="accent5"/>
                </a:solidFill>
              </a:rPr>
              <a:t>, </a:t>
            </a:r>
            <a:r>
              <a:rPr lang="ca-ES" sz="1200" dirty="0" err="1" smtClean="0">
                <a:solidFill>
                  <a:schemeClr val="accent5"/>
                </a:solidFill>
              </a:rPr>
              <a:t>structural</a:t>
            </a:r>
            <a:r>
              <a:rPr lang="ca-ES" sz="1200" dirty="0" smtClean="0">
                <a:solidFill>
                  <a:schemeClr val="accent5"/>
                </a:solidFill>
              </a:rPr>
              <a:t> (membranes).</a:t>
            </a:r>
          </a:p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smtClean="0">
                <a:solidFill>
                  <a:schemeClr val="accent5"/>
                </a:solidFill>
              </a:rPr>
              <a:t>Present in meat, </a:t>
            </a:r>
            <a:r>
              <a:rPr lang="ca-ES" sz="1200" dirty="0" err="1" smtClean="0">
                <a:solidFill>
                  <a:schemeClr val="accent5"/>
                </a:solidFill>
              </a:rPr>
              <a:t>butter</a:t>
            </a:r>
            <a:r>
              <a:rPr lang="ca-ES" sz="1200" dirty="0" smtClean="0">
                <a:solidFill>
                  <a:schemeClr val="accent5"/>
                </a:solidFill>
              </a:rPr>
              <a:t>, </a:t>
            </a:r>
            <a:r>
              <a:rPr lang="ca-ES" sz="1200" dirty="0" err="1" smtClean="0">
                <a:solidFill>
                  <a:schemeClr val="accent5"/>
                </a:solidFill>
              </a:rPr>
              <a:t>fish</a:t>
            </a:r>
            <a:r>
              <a:rPr lang="ca-ES" sz="1200" dirty="0" smtClean="0">
                <a:solidFill>
                  <a:schemeClr val="accent5"/>
                </a:solidFill>
              </a:rPr>
              <a:t>, </a:t>
            </a:r>
            <a:r>
              <a:rPr lang="ca-ES" sz="1200" dirty="0" err="1" smtClean="0">
                <a:solidFill>
                  <a:schemeClr val="accent5"/>
                </a:solidFill>
              </a:rPr>
              <a:t>and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nuts</a:t>
            </a:r>
            <a:r>
              <a:rPr lang="ca-ES" sz="1200" dirty="0" smtClean="0">
                <a:solidFill>
                  <a:schemeClr val="accent5"/>
                </a:solidFill>
              </a:rPr>
              <a:t>.</a:t>
            </a:r>
          </a:p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err="1" smtClean="0">
                <a:solidFill>
                  <a:schemeClr val="accent5"/>
                </a:solidFill>
              </a:rPr>
              <a:t>Some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are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vitamins</a:t>
            </a:r>
            <a:r>
              <a:rPr lang="ca-ES" sz="1200" dirty="0" smtClean="0">
                <a:solidFill>
                  <a:schemeClr val="accent5"/>
                </a:solidFill>
              </a:rPr>
              <a:t>.</a:t>
            </a:r>
            <a:endParaRPr lang="ca-ES" sz="1200" dirty="0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48" y="5394281"/>
            <a:ext cx="1676085" cy="133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77 CuadroTexto"/>
          <p:cNvSpPr txBox="1"/>
          <p:nvPr/>
        </p:nvSpPr>
        <p:spPr>
          <a:xfrm>
            <a:off x="4982085" y="5135784"/>
            <a:ext cx="1666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err="1" smtClean="0">
                <a:solidFill>
                  <a:schemeClr val="accent5"/>
                </a:solidFill>
              </a:rPr>
              <a:t>Low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energy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compounds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source</a:t>
            </a:r>
            <a:r>
              <a:rPr lang="ca-ES" sz="1200" dirty="0" smtClean="0">
                <a:solidFill>
                  <a:schemeClr val="accent5"/>
                </a:solidFill>
              </a:rPr>
              <a:t>.</a:t>
            </a:r>
          </a:p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err="1" smtClean="0">
                <a:solidFill>
                  <a:schemeClr val="accent5"/>
                </a:solidFill>
              </a:rPr>
              <a:t>Contains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the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genetic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information</a:t>
            </a:r>
            <a:r>
              <a:rPr lang="ca-ES" sz="1200" dirty="0" smtClean="0">
                <a:solidFill>
                  <a:schemeClr val="accent5"/>
                </a:solidFill>
              </a:rPr>
              <a:t>.</a:t>
            </a:r>
          </a:p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err="1" smtClean="0">
                <a:solidFill>
                  <a:schemeClr val="accent5"/>
                </a:solidFill>
              </a:rPr>
              <a:t>Composed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by</a:t>
            </a:r>
            <a:r>
              <a:rPr lang="ca-ES" sz="1200" dirty="0" smtClean="0">
                <a:solidFill>
                  <a:schemeClr val="accent5"/>
                </a:solidFill>
              </a:rPr>
              <a:t> Nitrogen bases </a:t>
            </a:r>
            <a:r>
              <a:rPr lang="ca-ES" sz="1200" dirty="0" err="1" smtClean="0">
                <a:solidFill>
                  <a:schemeClr val="accent5"/>
                </a:solidFill>
              </a:rPr>
              <a:t>and</a:t>
            </a:r>
            <a:r>
              <a:rPr lang="ca-ES" sz="1200" dirty="0" smtClean="0">
                <a:solidFill>
                  <a:schemeClr val="accent5"/>
                </a:solidFill>
              </a:rPr>
              <a:t> P.</a:t>
            </a:r>
          </a:p>
          <a:p>
            <a:pPr marL="90488" algn="r">
              <a:buFont typeface="Arial" panose="020B0604020202020204" pitchFamily="34" charset="0"/>
              <a:buChar char="•"/>
            </a:pPr>
            <a:r>
              <a:rPr lang="ca-ES" sz="1200" dirty="0" smtClean="0">
                <a:solidFill>
                  <a:schemeClr val="accent5"/>
                </a:solidFill>
              </a:rPr>
              <a:t>Present in all </a:t>
            </a:r>
            <a:r>
              <a:rPr lang="ca-ES" sz="1200" dirty="0" err="1" smtClean="0">
                <a:solidFill>
                  <a:schemeClr val="accent5"/>
                </a:solidFill>
              </a:rPr>
              <a:t>organic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sources</a:t>
            </a:r>
            <a:r>
              <a:rPr lang="ca-ES" sz="1200" dirty="0" smtClean="0"/>
              <a:t>.</a:t>
            </a:r>
            <a:endParaRPr lang="ca-ES" sz="1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234460" y="2652559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4 x</a:t>
            </a:r>
            <a:endParaRPr lang="ca-ES" sz="1400" dirty="0"/>
          </a:p>
        </p:txBody>
      </p:sp>
      <p:sp>
        <p:nvSpPr>
          <p:cNvPr id="97" name="96 CuadroTexto"/>
          <p:cNvSpPr txBox="1"/>
          <p:nvPr/>
        </p:nvSpPr>
        <p:spPr>
          <a:xfrm>
            <a:off x="2241120" y="3135348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2 x</a:t>
            </a:r>
            <a:endParaRPr lang="ca-ES" sz="1400" dirty="0"/>
          </a:p>
        </p:txBody>
      </p:sp>
      <p:sp>
        <p:nvSpPr>
          <p:cNvPr id="98" name="97 CuadroTexto"/>
          <p:cNvSpPr txBox="1"/>
          <p:nvPr/>
        </p:nvSpPr>
        <p:spPr>
          <a:xfrm>
            <a:off x="5589692" y="2680047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3 x</a:t>
            </a:r>
            <a:endParaRPr lang="ca-ES" sz="1400" dirty="0"/>
          </a:p>
        </p:txBody>
      </p:sp>
      <p:sp>
        <p:nvSpPr>
          <p:cNvPr id="99" name="98 CuadroTexto"/>
          <p:cNvSpPr txBox="1"/>
          <p:nvPr/>
        </p:nvSpPr>
        <p:spPr>
          <a:xfrm>
            <a:off x="5589240" y="3131840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4 x</a:t>
            </a:r>
            <a:endParaRPr lang="ca-ES" sz="1400" dirty="0"/>
          </a:p>
        </p:txBody>
      </p:sp>
      <p:sp>
        <p:nvSpPr>
          <p:cNvPr id="100" name="99 CuadroTexto"/>
          <p:cNvSpPr txBox="1"/>
          <p:nvPr/>
        </p:nvSpPr>
        <p:spPr>
          <a:xfrm>
            <a:off x="5517232" y="7039351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2</a:t>
            </a:r>
            <a:r>
              <a:rPr lang="ca-ES" sz="1400" dirty="0" smtClean="0"/>
              <a:t> x</a:t>
            </a:r>
            <a:endParaRPr lang="ca-ES" sz="1400" dirty="0"/>
          </a:p>
        </p:txBody>
      </p:sp>
      <p:sp>
        <p:nvSpPr>
          <p:cNvPr id="101" name="100 CuadroTexto"/>
          <p:cNvSpPr txBox="1"/>
          <p:nvPr/>
        </p:nvSpPr>
        <p:spPr>
          <a:xfrm>
            <a:off x="5517232" y="7504583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2 x</a:t>
            </a:r>
            <a:endParaRPr lang="ca-ES" sz="1400" dirty="0"/>
          </a:p>
        </p:txBody>
      </p:sp>
      <p:sp>
        <p:nvSpPr>
          <p:cNvPr id="102" name="101 CuadroTexto"/>
          <p:cNvSpPr txBox="1"/>
          <p:nvPr/>
        </p:nvSpPr>
        <p:spPr>
          <a:xfrm>
            <a:off x="5517232" y="7978456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2 x</a:t>
            </a:r>
            <a:endParaRPr lang="ca-ES" sz="1400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5517232" y="8440687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1 x</a:t>
            </a:r>
            <a:endParaRPr lang="ca-ES" sz="1400" dirty="0"/>
          </a:p>
        </p:txBody>
      </p:sp>
      <p:sp>
        <p:nvSpPr>
          <p:cNvPr id="104" name="103 CuadroTexto"/>
          <p:cNvSpPr txBox="1"/>
          <p:nvPr/>
        </p:nvSpPr>
        <p:spPr>
          <a:xfrm>
            <a:off x="2220332" y="6974956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3 x</a:t>
            </a:r>
            <a:endParaRPr lang="ca-ES" sz="1400" dirty="0"/>
          </a:p>
        </p:txBody>
      </p:sp>
      <p:sp>
        <p:nvSpPr>
          <p:cNvPr id="105" name="104 CuadroTexto"/>
          <p:cNvSpPr txBox="1"/>
          <p:nvPr/>
        </p:nvSpPr>
        <p:spPr>
          <a:xfrm>
            <a:off x="2220332" y="7432575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3 x</a:t>
            </a:r>
            <a:endParaRPr lang="ca-ES" sz="1400" dirty="0"/>
          </a:p>
        </p:txBody>
      </p:sp>
      <p:sp>
        <p:nvSpPr>
          <p:cNvPr id="106" name="105 CuadroTexto"/>
          <p:cNvSpPr txBox="1"/>
          <p:nvPr/>
        </p:nvSpPr>
        <p:spPr>
          <a:xfrm>
            <a:off x="2220332" y="7812360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2</a:t>
            </a:r>
            <a:r>
              <a:rPr lang="ca-ES" sz="1400" dirty="0" smtClean="0"/>
              <a:t> x</a:t>
            </a:r>
            <a:endParaRPr lang="ca-ES" sz="1400" dirty="0"/>
          </a:p>
        </p:txBody>
      </p:sp>
      <p:sp>
        <p:nvSpPr>
          <p:cNvPr id="107" name="106 CuadroTexto"/>
          <p:cNvSpPr txBox="1"/>
          <p:nvPr/>
        </p:nvSpPr>
        <p:spPr>
          <a:xfrm>
            <a:off x="2220332" y="8244408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1 x</a:t>
            </a:r>
            <a:endParaRPr lang="ca-ES" sz="1400" dirty="0"/>
          </a:p>
        </p:txBody>
      </p:sp>
      <p:sp>
        <p:nvSpPr>
          <p:cNvPr id="108" name="107 CuadroTexto"/>
          <p:cNvSpPr txBox="1"/>
          <p:nvPr/>
        </p:nvSpPr>
        <p:spPr>
          <a:xfrm>
            <a:off x="2241120" y="8656711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1 x</a:t>
            </a:r>
            <a:endParaRPr lang="ca-ES" sz="1400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6930983"/>
            <a:ext cx="1575393" cy="21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095" y="6974956"/>
            <a:ext cx="1740904" cy="17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14" y="2327162"/>
            <a:ext cx="1644318" cy="20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7" y="2221313"/>
            <a:ext cx="1891396" cy="17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77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509392" y="467459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 redondeado"/>
          <p:cNvSpPr/>
          <p:nvPr/>
        </p:nvSpPr>
        <p:spPr>
          <a:xfrm>
            <a:off x="188640" y="467077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Rectángulo redondeado"/>
          <p:cNvSpPr/>
          <p:nvPr/>
        </p:nvSpPr>
        <p:spPr>
          <a:xfrm>
            <a:off x="188640" y="62260"/>
            <a:ext cx="3168352" cy="4392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 redondeado"/>
          <p:cNvSpPr/>
          <p:nvPr/>
        </p:nvSpPr>
        <p:spPr>
          <a:xfrm>
            <a:off x="3509392" y="7409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4" name="73 CuadroTexto"/>
          <p:cNvSpPr txBox="1"/>
          <p:nvPr/>
        </p:nvSpPr>
        <p:spPr>
          <a:xfrm>
            <a:off x="332656" y="539552"/>
            <a:ext cx="28803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938153" y="149895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2" y="4089749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88 CuadroTexto"/>
          <p:cNvSpPr txBox="1"/>
          <p:nvPr/>
        </p:nvSpPr>
        <p:spPr>
          <a:xfrm>
            <a:off x="3615591" y="611560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4221088" y="221903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07" y="4139952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93 CuadroTexto"/>
          <p:cNvSpPr txBox="1"/>
          <p:nvPr/>
        </p:nvSpPr>
        <p:spPr>
          <a:xfrm>
            <a:off x="332656" y="5177681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938153" y="4788024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2" y="8698261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108 CuadroTexto"/>
          <p:cNvSpPr txBox="1"/>
          <p:nvPr/>
        </p:nvSpPr>
        <p:spPr>
          <a:xfrm>
            <a:off x="3671114" y="5198246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4276611" y="4808589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1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30" y="8698261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60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88640" y="62260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Rectángulo redondeado"/>
          <p:cNvSpPr/>
          <p:nvPr/>
        </p:nvSpPr>
        <p:spPr>
          <a:xfrm>
            <a:off x="116632" y="497161"/>
            <a:ext cx="3168352" cy="546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22 Rectángulo"/>
          <p:cNvSpPr/>
          <p:nvPr/>
        </p:nvSpPr>
        <p:spPr>
          <a:xfrm>
            <a:off x="2234799" y="2892256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 redondeado"/>
          <p:cNvSpPr/>
          <p:nvPr/>
        </p:nvSpPr>
        <p:spPr>
          <a:xfrm>
            <a:off x="260648" y="1547664"/>
            <a:ext cx="3024336" cy="2835076"/>
          </a:xfrm>
          <a:prstGeom prst="roundRect">
            <a:avLst>
              <a:gd name="adj" fmla="val 165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11 Rectángulo"/>
          <p:cNvSpPr/>
          <p:nvPr/>
        </p:nvSpPr>
        <p:spPr>
          <a:xfrm>
            <a:off x="262444" y="1187624"/>
            <a:ext cx="3022540" cy="73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1487482"/>
            <a:ext cx="502970" cy="37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20" y="3937069"/>
            <a:ext cx="223171" cy="2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692762" y="35496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 smtClean="0">
                <a:solidFill>
                  <a:schemeClr val="bg1"/>
                </a:solidFill>
              </a:rPr>
              <a:t>Inventory</a:t>
            </a:r>
            <a:endParaRPr lang="ca-ES" sz="24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7640" y="631884"/>
            <a:ext cx="301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algn="r"/>
            <a:r>
              <a:rPr lang="ca-ES" sz="1200" dirty="0" err="1" smtClean="0">
                <a:solidFill>
                  <a:schemeClr val="accent5"/>
                </a:solidFill>
              </a:rPr>
              <a:t>This</a:t>
            </a:r>
            <a:r>
              <a:rPr lang="ca-ES" sz="1200" dirty="0" smtClean="0">
                <a:solidFill>
                  <a:schemeClr val="accent5"/>
                </a:solidFill>
              </a:rPr>
              <a:t> box </a:t>
            </a:r>
            <a:r>
              <a:rPr lang="ca-ES" sz="1200" dirty="0" err="1" smtClean="0">
                <a:solidFill>
                  <a:schemeClr val="accent5"/>
                </a:solidFill>
              </a:rPr>
              <a:t>contains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the</a:t>
            </a:r>
            <a:r>
              <a:rPr lang="ca-ES" sz="1200" dirty="0" smtClean="0">
                <a:solidFill>
                  <a:schemeClr val="accent5"/>
                </a:solidFill>
              </a:rPr>
              <a:t> </a:t>
            </a:r>
            <a:r>
              <a:rPr lang="ca-ES" sz="1200" dirty="0" err="1" smtClean="0">
                <a:solidFill>
                  <a:schemeClr val="accent5"/>
                </a:solidFill>
              </a:rPr>
              <a:t>following</a:t>
            </a:r>
            <a:r>
              <a:rPr lang="ca-ES" sz="1200" dirty="0" smtClean="0">
                <a:solidFill>
                  <a:schemeClr val="accent5"/>
                </a:solidFill>
              </a:rPr>
              <a:t> materials:</a:t>
            </a:r>
            <a:endParaRPr lang="ca-ES" sz="1200" dirty="0">
              <a:solidFill>
                <a:schemeClr val="accent5"/>
              </a:solidFill>
            </a:endParaRPr>
          </a:p>
        </p:txBody>
      </p: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96" y="2283656"/>
            <a:ext cx="305315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77" y="1919993"/>
            <a:ext cx="403555" cy="30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15" y="3117928"/>
            <a:ext cx="203076" cy="27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32656" y="1519757"/>
            <a:ext cx="594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39 x</a:t>
            </a:r>
            <a:endParaRPr lang="ca-ES" sz="1400" dirty="0"/>
          </a:p>
        </p:txBody>
      </p:sp>
      <p:sp>
        <p:nvSpPr>
          <p:cNvPr id="97" name="96 CuadroTexto"/>
          <p:cNvSpPr txBox="1"/>
          <p:nvPr/>
        </p:nvSpPr>
        <p:spPr>
          <a:xfrm>
            <a:off x="417333" y="3080919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9 x</a:t>
            </a:r>
            <a:endParaRPr lang="ca-ES" sz="1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737722" y="148311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err="1" smtClean="0"/>
              <a:t>Organic</a:t>
            </a:r>
            <a:r>
              <a:rPr lang="ca-ES" sz="1200" dirty="0" smtClean="0"/>
              <a:t> </a:t>
            </a:r>
            <a:r>
              <a:rPr lang="ca-ES" sz="1200" dirty="0" err="1" smtClean="0"/>
              <a:t>Carbon</a:t>
            </a:r>
            <a:r>
              <a:rPr lang="ca-ES" sz="1200" dirty="0" smtClean="0"/>
              <a:t> </a:t>
            </a:r>
            <a:r>
              <a:rPr lang="ca-ES" sz="1200" dirty="0" err="1" smtClean="0"/>
              <a:t>Chain</a:t>
            </a:r>
            <a:endParaRPr lang="ca-ES" sz="1200" dirty="0"/>
          </a:p>
        </p:txBody>
      </p:sp>
      <p:sp>
        <p:nvSpPr>
          <p:cNvPr id="74" name="73 CuadroTexto"/>
          <p:cNvSpPr txBox="1"/>
          <p:nvPr/>
        </p:nvSpPr>
        <p:spPr>
          <a:xfrm>
            <a:off x="332656" y="1947973"/>
            <a:ext cx="599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15 x</a:t>
            </a:r>
            <a:endParaRPr lang="ca-ES" sz="1400" dirty="0"/>
          </a:p>
        </p:txBody>
      </p:sp>
      <p:sp>
        <p:nvSpPr>
          <p:cNvPr id="76" name="75 CuadroTexto"/>
          <p:cNvSpPr txBox="1"/>
          <p:nvPr/>
        </p:nvSpPr>
        <p:spPr>
          <a:xfrm>
            <a:off x="1778992" y="185981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/>
              <a:t>Nitrogen Group</a:t>
            </a:r>
            <a:endParaRPr lang="ca-ES" sz="1200" dirty="0"/>
          </a:p>
        </p:txBody>
      </p:sp>
      <p:sp>
        <p:nvSpPr>
          <p:cNvPr id="79" name="78 CuadroTexto"/>
          <p:cNvSpPr txBox="1"/>
          <p:nvPr/>
        </p:nvSpPr>
        <p:spPr>
          <a:xfrm>
            <a:off x="1802412" y="227310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err="1" smtClean="0"/>
              <a:t>Sulphide</a:t>
            </a:r>
            <a:r>
              <a:rPr lang="ca-ES" sz="1200" dirty="0" smtClean="0"/>
              <a:t> Group</a:t>
            </a:r>
            <a:endParaRPr lang="ca-ES" sz="1200" dirty="0"/>
          </a:p>
        </p:txBody>
      </p:sp>
      <p:sp>
        <p:nvSpPr>
          <p:cNvPr id="80" name="79 CuadroTexto"/>
          <p:cNvSpPr txBox="1"/>
          <p:nvPr/>
        </p:nvSpPr>
        <p:spPr>
          <a:xfrm>
            <a:off x="1772816" y="31145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err="1" smtClean="0"/>
              <a:t>Phosphate</a:t>
            </a:r>
            <a:r>
              <a:rPr lang="ca-ES" sz="1200" dirty="0" smtClean="0"/>
              <a:t>  Group</a:t>
            </a:r>
            <a:endParaRPr lang="ca-ES" sz="1200" dirty="0"/>
          </a:p>
        </p:txBody>
      </p:sp>
      <p:sp>
        <p:nvSpPr>
          <p:cNvPr id="81" name="80 CuadroTexto"/>
          <p:cNvSpPr txBox="1"/>
          <p:nvPr/>
        </p:nvSpPr>
        <p:spPr>
          <a:xfrm>
            <a:off x="1802412" y="349188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/>
              <a:t>Hidrogen </a:t>
            </a:r>
            <a:endParaRPr lang="ca-ES" sz="1200" dirty="0"/>
          </a:p>
        </p:txBody>
      </p:sp>
      <p:sp>
        <p:nvSpPr>
          <p:cNvPr id="82" name="81 CuadroTexto"/>
          <p:cNvSpPr txBox="1"/>
          <p:nvPr/>
        </p:nvSpPr>
        <p:spPr>
          <a:xfrm>
            <a:off x="1700808" y="385192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err="1" smtClean="0"/>
              <a:t>Energy</a:t>
            </a:r>
            <a:r>
              <a:rPr lang="ca-ES" sz="1200" dirty="0" smtClean="0"/>
              <a:t> / </a:t>
            </a:r>
            <a:r>
              <a:rPr lang="ca-ES" sz="1200" dirty="0" err="1" smtClean="0"/>
              <a:t>Reductive</a:t>
            </a:r>
            <a:r>
              <a:rPr lang="ca-ES" sz="1200" dirty="0" smtClean="0"/>
              <a:t> </a:t>
            </a:r>
          </a:p>
          <a:p>
            <a:r>
              <a:rPr lang="ca-ES" sz="1200" dirty="0" err="1" smtClean="0"/>
              <a:t>Power</a:t>
            </a:r>
            <a:r>
              <a:rPr lang="ca-ES" sz="1200" dirty="0" smtClean="0"/>
              <a:t> (ATP / NADPH)</a:t>
            </a:r>
            <a:endParaRPr lang="ca-ES" sz="1200" dirty="0"/>
          </a:p>
        </p:txBody>
      </p:sp>
      <p:pic>
        <p:nvPicPr>
          <p:cNvPr id="2050" name="Picture 2" descr="https://sh-s7-live-s.legocdn.com/is/image/LEGOPCS/300501?$PABthumb$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16" y="3462582"/>
            <a:ext cx="326813" cy="3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h-s7-live-s.legocdn.com/is/image/LEGOPCS/300421?$PABthumb$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97" y="2597375"/>
            <a:ext cx="424193" cy="4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82 CuadroTexto"/>
          <p:cNvSpPr txBox="1"/>
          <p:nvPr/>
        </p:nvSpPr>
        <p:spPr>
          <a:xfrm>
            <a:off x="1772816" y="268820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err="1" smtClean="0"/>
              <a:t>Oxygen</a:t>
            </a:r>
            <a:endParaRPr lang="ca-ES" sz="12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332656" y="2680047"/>
            <a:ext cx="61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24 x</a:t>
            </a:r>
            <a:endParaRPr lang="ca-ES" sz="1400" dirty="0"/>
          </a:p>
        </p:txBody>
      </p:sp>
      <p:sp>
        <p:nvSpPr>
          <p:cNvPr id="87" name="86 CuadroTexto"/>
          <p:cNvSpPr txBox="1"/>
          <p:nvPr/>
        </p:nvSpPr>
        <p:spPr>
          <a:xfrm>
            <a:off x="404664" y="2320007"/>
            <a:ext cx="4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6 x</a:t>
            </a:r>
            <a:endParaRPr lang="ca-ES" sz="1400" dirty="0"/>
          </a:p>
        </p:txBody>
      </p:sp>
      <p:sp>
        <p:nvSpPr>
          <p:cNvPr id="89" name="88 CuadroTexto"/>
          <p:cNvSpPr txBox="1"/>
          <p:nvPr/>
        </p:nvSpPr>
        <p:spPr>
          <a:xfrm>
            <a:off x="387752" y="3904183"/>
            <a:ext cx="61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24 x</a:t>
            </a:r>
            <a:endParaRPr lang="ca-ES" sz="1400" dirty="0"/>
          </a:p>
        </p:txBody>
      </p:sp>
      <p:sp>
        <p:nvSpPr>
          <p:cNvPr id="91" name="90 CuadroTexto"/>
          <p:cNvSpPr txBox="1"/>
          <p:nvPr/>
        </p:nvSpPr>
        <p:spPr>
          <a:xfrm>
            <a:off x="314714" y="3472135"/>
            <a:ext cx="594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30 x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257977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88640" y="62260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4" name="93 Rectángulo redondeado"/>
          <p:cNvSpPr/>
          <p:nvPr/>
        </p:nvSpPr>
        <p:spPr>
          <a:xfrm>
            <a:off x="3520000" y="478781"/>
            <a:ext cx="3168352" cy="546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33 Rectángulo"/>
          <p:cNvSpPr/>
          <p:nvPr/>
        </p:nvSpPr>
        <p:spPr>
          <a:xfrm>
            <a:off x="5632883" y="2892256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34 Rectángulo redondeado"/>
          <p:cNvSpPr/>
          <p:nvPr/>
        </p:nvSpPr>
        <p:spPr>
          <a:xfrm>
            <a:off x="3658732" y="1018976"/>
            <a:ext cx="3024336" cy="3363764"/>
          </a:xfrm>
          <a:prstGeom prst="roundRect">
            <a:avLst>
              <a:gd name="adj" fmla="val 165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35 Rectángulo"/>
          <p:cNvSpPr/>
          <p:nvPr/>
        </p:nvSpPr>
        <p:spPr>
          <a:xfrm>
            <a:off x="3655857" y="659043"/>
            <a:ext cx="3022540" cy="73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AutoShape 2" descr="LlicÃ¨ncia de Creative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4" descr="LlicÃ¨ncia de Creative Comm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8" name="AutoShape 6" descr="LlicÃ¨ncia de Creative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3" name="42 CuadroTexto"/>
          <p:cNvSpPr txBox="1"/>
          <p:nvPr/>
        </p:nvSpPr>
        <p:spPr>
          <a:xfrm>
            <a:off x="332656" y="619057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/>
                </a:solidFill>
              </a:rPr>
              <a:t>This</a:t>
            </a:r>
            <a:r>
              <a:rPr lang="ca-ES" sz="1000" dirty="0" smtClean="0">
                <a:solidFill>
                  <a:schemeClr val="bg1"/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/>
                </a:solidFill>
              </a:rPr>
              <a:t>the</a:t>
            </a:r>
            <a:r>
              <a:rPr lang="ca-ES" sz="1000" dirty="0" smtClean="0">
                <a:solidFill>
                  <a:schemeClr val="bg1"/>
                </a:solidFill>
              </a:rPr>
              <a:t> materials of </a:t>
            </a:r>
            <a:r>
              <a:rPr lang="ca-ES" sz="1000" dirty="0" err="1" smtClean="0">
                <a:solidFill>
                  <a:schemeClr val="bg1"/>
                </a:solidFill>
              </a:rPr>
              <a:t>the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activity</a:t>
            </a:r>
            <a:r>
              <a:rPr lang="ca-ES" sz="1000" dirty="0" smtClean="0">
                <a:solidFill>
                  <a:schemeClr val="bg1"/>
                </a:solidFill>
              </a:rPr>
              <a:t> “</a:t>
            </a:r>
            <a:r>
              <a:rPr lang="ca-ES" sz="1000" dirty="0" err="1" smtClean="0">
                <a:solidFill>
                  <a:schemeClr val="bg1"/>
                </a:solidFill>
              </a:rPr>
              <a:t>LifeBricks</a:t>
            </a:r>
            <a:r>
              <a:rPr lang="ca-ES" sz="1000" dirty="0" smtClean="0">
                <a:solidFill>
                  <a:schemeClr val="bg1"/>
                </a:solidFill>
              </a:rPr>
              <a:t>” </a:t>
            </a:r>
            <a:r>
              <a:rPr lang="ca-ES" sz="1000" dirty="0" err="1" smtClean="0">
                <a:solidFill>
                  <a:schemeClr val="bg1"/>
                </a:solidFill>
              </a:rPr>
              <a:t>designed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by</a:t>
            </a:r>
            <a:r>
              <a:rPr lang="ca-ES" sz="1000" dirty="0" smtClean="0">
                <a:solidFill>
                  <a:schemeClr val="bg1"/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/>
                </a:solidFill>
              </a:rPr>
              <a:t>Materials of </a:t>
            </a:r>
            <a:r>
              <a:rPr lang="ca-ES" sz="1000" dirty="0" err="1" smtClean="0">
                <a:solidFill>
                  <a:schemeClr val="bg1"/>
                </a:solidFill>
              </a:rPr>
              <a:t>the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activity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and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Didactic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Guides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are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available</a:t>
            </a:r>
            <a:r>
              <a:rPr lang="ca-ES" sz="1000" dirty="0" smtClean="0">
                <a:solidFill>
                  <a:schemeClr val="bg1"/>
                </a:solidFill>
              </a:rPr>
              <a:t> for </a:t>
            </a:r>
            <a:r>
              <a:rPr lang="ca-ES" sz="1000" dirty="0" err="1" smtClean="0">
                <a:solidFill>
                  <a:schemeClr val="bg1"/>
                </a:solidFill>
              </a:rPr>
              <a:t>its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download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at</a:t>
            </a:r>
            <a:r>
              <a:rPr lang="ca-ES" sz="10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/>
                </a:solidFill>
              </a:rPr>
              <a:t>https://bit.ly/2ZksPOp </a:t>
            </a: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  <a:p>
            <a:pPr algn="just"/>
            <a:endParaRPr lang="ca-ES" sz="1000" dirty="0" smtClean="0">
              <a:solidFill>
                <a:schemeClr val="bg1"/>
              </a:solidFill>
            </a:endParaRPr>
          </a:p>
          <a:p>
            <a:pPr algn="just"/>
            <a:endParaRPr lang="ca-ES" sz="1000" dirty="0" smtClean="0">
              <a:solidFill>
                <a:schemeClr val="bg1"/>
              </a:solidFill>
            </a:endParaRPr>
          </a:p>
          <a:p>
            <a:pPr algn="just"/>
            <a:endParaRPr lang="ca-ES" sz="1000" dirty="0" smtClean="0">
              <a:solidFill>
                <a:schemeClr val="bg1"/>
              </a:solidFill>
            </a:endParaRPr>
          </a:p>
          <a:p>
            <a:pPr algn="just"/>
            <a:endParaRPr lang="ca-ES" sz="1000" dirty="0">
              <a:solidFill>
                <a:schemeClr val="bg1"/>
              </a:solidFill>
            </a:endParaRPr>
          </a:p>
          <a:p>
            <a:pPr algn="just"/>
            <a:endParaRPr lang="ca-ES" sz="1000" dirty="0" smtClean="0">
              <a:solidFill>
                <a:schemeClr val="bg1"/>
              </a:solidFill>
            </a:endParaRPr>
          </a:p>
          <a:p>
            <a:pPr algn="just"/>
            <a:endParaRPr lang="ca-ES" sz="1000" dirty="0">
              <a:solidFill>
                <a:schemeClr val="bg1"/>
              </a:solidFill>
            </a:endParaRPr>
          </a:p>
          <a:p>
            <a:pPr algn="just"/>
            <a:endParaRPr lang="ca-ES" sz="1000" dirty="0" smtClean="0">
              <a:solidFill>
                <a:schemeClr val="bg1"/>
              </a:solidFill>
            </a:endParaRPr>
          </a:p>
          <a:p>
            <a:pPr algn="just"/>
            <a:endParaRPr lang="ca-ES" sz="1000" dirty="0">
              <a:solidFill>
                <a:schemeClr val="bg1"/>
              </a:solidFill>
            </a:endParaRPr>
          </a:p>
          <a:p>
            <a:pPr algn="just"/>
            <a:endParaRPr lang="ca-ES" sz="1000" dirty="0" smtClean="0">
              <a:solidFill>
                <a:schemeClr val="bg1"/>
              </a:solidFill>
            </a:endParaRPr>
          </a:p>
          <a:p>
            <a:pPr algn="ctr"/>
            <a:endParaRPr lang="ca-ES" sz="1000" dirty="0" smtClean="0">
              <a:solidFill>
                <a:schemeClr val="bg1"/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/>
                </a:solidFill>
              </a:rPr>
              <a:t>These</a:t>
            </a:r>
            <a:r>
              <a:rPr lang="ca-ES" sz="1000" dirty="0" smtClean="0">
                <a:solidFill>
                  <a:schemeClr val="bg1"/>
                </a:solidFill>
              </a:rPr>
              <a:t> materials </a:t>
            </a:r>
            <a:r>
              <a:rPr lang="ca-ES" sz="1000" dirty="0" err="1" smtClean="0">
                <a:solidFill>
                  <a:schemeClr val="bg1"/>
                </a:solidFill>
              </a:rPr>
              <a:t>are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shared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under</a:t>
            </a:r>
            <a:r>
              <a:rPr lang="ca-ES" sz="1000" dirty="0" smtClean="0">
                <a:solidFill>
                  <a:schemeClr val="bg1"/>
                </a:solidFill>
              </a:rPr>
              <a:t> a </a:t>
            </a:r>
            <a:r>
              <a:rPr lang="ca-ES" sz="1000" dirty="0" err="1" smtClean="0">
                <a:solidFill>
                  <a:schemeClr val="bg1"/>
                </a:solidFill>
              </a:rPr>
              <a:t>Creative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Commons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License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by</a:t>
            </a:r>
            <a:r>
              <a:rPr lang="ca-ES" sz="1000" dirty="0" smtClean="0">
                <a:solidFill>
                  <a:schemeClr val="bg1"/>
                </a:solidFill>
              </a:rPr>
              <a:t>-</a:t>
            </a:r>
            <a:r>
              <a:rPr lang="ca-ES" sz="1000" dirty="0" err="1" smtClean="0">
                <a:solidFill>
                  <a:schemeClr val="bg1"/>
                </a:solidFill>
              </a:rPr>
              <a:t>nc-sa</a:t>
            </a:r>
            <a:r>
              <a:rPr lang="ca-ES" sz="1000" dirty="0" smtClean="0">
                <a:solidFill>
                  <a:schemeClr val="bg1"/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/>
                </a:solidFill>
              </a:rPr>
              <a:t>You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are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free</a:t>
            </a:r>
            <a:r>
              <a:rPr lang="ca-ES" sz="1000" dirty="0" smtClean="0">
                <a:solidFill>
                  <a:schemeClr val="bg1"/>
                </a:solidFill>
              </a:rPr>
              <a:t> to </a:t>
            </a:r>
            <a:r>
              <a:rPr lang="ca-ES" sz="1000" b="1" dirty="0" err="1" smtClean="0">
                <a:solidFill>
                  <a:schemeClr val="bg1"/>
                </a:solidFill>
              </a:rPr>
              <a:t>Share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and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b="1" dirty="0" err="1" smtClean="0">
                <a:solidFill>
                  <a:schemeClr val="bg1"/>
                </a:solidFill>
              </a:rPr>
              <a:t>Adapt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under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the</a:t>
            </a:r>
            <a:r>
              <a:rPr lang="ca-ES" sz="1000" dirty="0" smtClean="0">
                <a:solidFill>
                  <a:schemeClr val="bg1"/>
                </a:solidFill>
              </a:rPr>
              <a:t> </a:t>
            </a:r>
            <a:r>
              <a:rPr lang="ca-ES" sz="1000" dirty="0" err="1" smtClean="0">
                <a:solidFill>
                  <a:schemeClr val="bg1"/>
                </a:solidFill>
              </a:rPr>
              <a:t>following</a:t>
            </a:r>
            <a:r>
              <a:rPr lang="ca-ES" sz="1000" dirty="0" smtClean="0">
                <a:solidFill>
                  <a:schemeClr val="bg1"/>
                </a:solidFill>
              </a:rPr>
              <a:t>  </a:t>
            </a:r>
            <a:r>
              <a:rPr lang="ca-ES" sz="1000" dirty="0" err="1">
                <a:solidFill>
                  <a:schemeClr val="bg1"/>
                </a:solidFill>
              </a:rPr>
              <a:t>terms</a:t>
            </a:r>
            <a:r>
              <a:rPr lang="ca-ES" sz="1000" dirty="0">
                <a:solidFill>
                  <a:schemeClr val="bg1"/>
                </a:solidFill>
              </a:rPr>
              <a:t>: </a:t>
            </a:r>
            <a:r>
              <a:rPr lang="ca-ES" sz="1000" dirty="0" err="1">
                <a:solidFill>
                  <a:schemeClr val="bg1"/>
                </a:solidFill>
              </a:rPr>
              <a:t>Attribution</a:t>
            </a:r>
            <a:r>
              <a:rPr lang="ca-ES" sz="1000" dirty="0">
                <a:solidFill>
                  <a:schemeClr val="bg1"/>
                </a:solidFill>
              </a:rPr>
              <a:t>, Non Commercial Uses, </a:t>
            </a:r>
            <a:r>
              <a:rPr lang="ca-ES" sz="1000" dirty="0" err="1">
                <a:solidFill>
                  <a:schemeClr val="bg1"/>
                </a:solidFill>
              </a:rPr>
              <a:t>Share</a:t>
            </a:r>
            <a:r>
              <a:rPr lang="ca-ES" sz="1000" dirty="0">
                <a:solidFill>
                  <a:schemeClr val="bg1"/>
                </a:solidFill>
              </a:rPr>
              <a:t> </a:t>
            </a:r>
            <a:r>
              <a:rPr lang="ca-ES" sz="1000" dirty="0" err="1">
                <a:solidFill>
                  <a:schemeClr val="bg1"/>
                </a:solidFill>
              </a:rPr>
              <a:t>Alike</a:t>
            </a:r>
            <a:r>
              <a:rPr lang="ca-ES" sz="1000" dirty="0">
                <a:solidFill>
                  <a:schemeClr val="bg1"/>
                </a:solidFill>
              </a:rPr>
              <a:t>. </a:t>
            </a:r>
            <a:r>
              <a:rPr lang="ca-ES" sz="1000" dirty="0" err="1">
                <a:solidFill>
                  <a:schemeClr val="bg1"/>
                </a:solidFill>
              </a:rPr>
              <a:t>Images</a:t>
            </a:r>
            <a:r>
              <a:rPr lang="ca-ES" sz="1000" dirty="0">
                <a:solidFill>
                  <a:schemeClr val="bg1"/>
                </a:solidFill>
              </a:rPr>
              <a:t> </a:t>
            </a:r>
            <a:r>
              <a:rPr lang="ca-ES" sz="1000" dirty="0" err="1">
                <a:solidFill>
                  <a:schemeClr val="bg1"/>
                </a:solidFill>
              </a:rPr>
              <a:t>from</a:t>
            </a:r>
            <a:r>
              <a:rPr lang="ca-ES" sz="1000" dirty="0">
                <a:solidFill>
                  <a:schemeClr val="bg1"/>
                </a:solidFill>
              </a:rPr>
              <a:t> </a:t>
            </a:r>
            <a:r>
              <a:rPr lang="ca-ES" sz="1000" dirty="0" err="1">
                <a:solidFill>
                  <a:schemeClr val="bg1"/>
                </a:solidFill>
              </a:rPr>
              <a:t>Lego</a:t>
            </a:r>
            <a:r>
              <a:rPr lang="ca-ES" sz="1000" dirty="0">
                <a:solidFill>
                  <a:schemeClr val="bg1"/>
                </a:solidFill>
              </a:rPr>
              <a:t> </a:t>
            </a:r>
            <a:r>
              <a:rPr lang="ca-ES" sz="1000" dirty="0" err="1">
                <a:solidFill>
                  <a:schemeClr val="bg1"/>
                </a:solidFill>
              </a:rPr>
              <a:t>pieces</a:t>
            </a:r>
            <a:r>
              <a:rPr lang="ca-ES" sz="1000" dirty="0">
                <a:solidFill>
                  <a:schemeClr val="bg1"/>
                </a:solidFill>
              </a:rPr>
              <a:t> </a:t>
            </a:r>
            <a:r>
              <a:rPr lang="ca-ES" sz="1000" dirty="0" err="1">
                <a:solidFill>
                  <a:schemeClr val="bg1"/>
                </a:solidFill>
              </a:rPr>
              <a:t>are</a:t>
            </a:r>
            <a:r>
              <a:rPr lang="ca-ES" sz="1000" dirty="0">
                <a:solidFill>
                  <a:schemeClr val="bg1"/>
                </a:solidFill>
              </a:rPr>
              <a:t> </a:t>
            </a:r>
            <a:r>
              <a:rPr lang="ca-ES" sz="1000" dirty="0" err="1">
                <a:solidFill>
                  <a:schemeClr val="bg1"/>
                </a:solidFill>
              </a:rPr>
              <a:t>excluded</a:t>
            </a:r>
            <a:r>
              <a:rPr lang="ca-ES" sz="1000" dirty="0">
                <a:solidFill>
                  <a:schemeClr val="bg1"/>
                </a:solidFill>
              </a:rPr>
              <a:t> </a:t>
            </a:r>
            <a:r>
              <a:rPr lang="ca-ES" sz="1000" dirty="0" err="1">
                <a:solidFill>
                  <a:schemeClr val="bg1"/>
                </a:solidFill>
              </a:rPr>
              <a:t>from</a:t>
            </a:r>
            <a:r>
              <a:rPr lang="ca-ES" sz="1000" dirty="0">
                <a:solidFill>
                  <a:schemeClr val="bg1"/>
                </a:solidFill>
              </a:rPr>
              <a:t> </a:t>
            </a:r>
            <a:r>
              <a:rPr lang="ca-ES" sz="1000" dirty="0" err="1">
                <a:solidFill>
                  <a:schemeClr val="bg1"/>
                </a:solidFill>
              </a:rPr>
              <a:t>this</a:t>
            </a:r>
            <a:r>
              <a:rPr lang="ca-ES" sz="1000" dirty="0">
                <a:solidFill>
                  <a:schemeClr val="bg1"/>
                </a:solidFill>
              </a:rPr>
              <a:t> general </a:t>
            </a:r>
            <a:r>
              <a:rPr lang="ca-ES" sz="1000" dirty="0" err="1">
                <a:solidFill>
                  <a:schemeClr val="bg1"/>
                </a:solidFill>
              </a:rPr>
              <a:t>License</a:t>
            </a:r>
            <a:r>
              <a:rPr lang="ca-ES" sz="10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ca-ES" sz="10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938153" y="229400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LIFE BRICKS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2" y="4139952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57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88640" y="151953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33 Rectángulo"/>
          <p:cNvSpPr/>
          <p:nvPr/>
        </p:nvSpPr>
        <p:spPr>
          <a:xfrm>
            <a:off x="5632883" y="2916242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35 Rectángulo"/>
          <p:cNvSpPr/>
          <p:nvPr/>
        </p:nvSpPr>
        <p:spPr>
          <a:xfrm>
            <a:off x="3655857" y="683029"/>
            <a:ext cx="3022540" cy="73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AutoShape 2" descr="LlicÃ¨ncia de Creative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4" descr="LlicÃ¨ncia de Creative Commons"/>
          <p:cNvSpPr>
            <a:spLocks noChangeAspect="1" noChangeArrowheads="1"/>
          </p:cNvSpPr>
          <p:nvPr/>
        </p:nvSpPr>
        <p:spPr bwMode="auto">
          <a:xfrm>
            <a:off x="307975" y="976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8" name="AutoShape 6" descr="LlicÃ¨ncia de Creative Commons"/>
          <p:cNvSpPr>
            <a:spLocks noChangeAspect="1" noChangeArrowheads="1"/>
          </p:cNvSpPr>
          <p:nvPr/>
        </p:nvSpPr>
        <p:spPr bwMode="auto">
          <a:xfrm>
            <a:off x="460375" y="2500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4" name="43 CuadroTexto"/>
          <p:cNvSpPr txBox="1"/>
          <p:nvPr/>
        </p:nvSpPr>
        <p:spPr>
          <a:xfrm>
            <a:off x="404664" y="337641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Team 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2" y="4229645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88672" y="854582"/>
            <a:ext cx="287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bg1"/>
                </a:solidFill>
              </a:rPr>
              <a:t>Inventory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Tracking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endParaRPr lang="ca-ES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42181"/>
              </p:ext>
            </p:extLst>
          </p:nvPr>
        </p:nvGraphicFramePr>
        <p:xfrm>
          <a:off x="319069" y="1349325"/>
          <a:ext cx="2905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89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Lacking</a:t>
                      </a:r>
                      <a:r>
                        <a:rPr lang="ca-ES" dirty="0" smtClean="0"/>
                        <a:t> </a:t>
                      </a:r>
                      <a:r>
                        <a:rPr lang="ca-ES" dirty="0" err="1" smtClean="0"/>
                        <a:t>Pieces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Date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Elipse"/>
          <p:cNvSpPr/>
          <p:nvPr/>
        </p:nvSpPr>
        <p:spPr>
          <a:xfrm>
            <a:off x="2162215" y="250030"/>
            <a:ext cx="1005914" cy="97388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Rectángulo redondeado"/>
          <p:cNvSpPr/>
          <p:nvPr/>
        </p:nvSpPr>
        <p:spPr>
          <a:xfrm>
            <a:off x="3606709" y="179512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AutoShape 4" descr="LlicÃ¨ncia de Creative Commons"/>
          <p:cNvSpPr>
            <a:spLocks noChangeAspect="1" noChangeArrowheads="1"/>
          </p:cNvSpPr>
          <p:nvPr/>
        </p:nvSpPr>
        <p:spPr bwMode="auto">
          <a:xfrm>
            <a:off x="3726044" y="1251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8" name="AutoShape 6" descr="LlicÃ¨ncia de Creative Commons"/>
          <p:cNvSpPr>
            <a:spLocks noChangeAspect="1" noChangeArrowheads="1"/>
          </p:cNvSpPr>
          <p:nvPr/>
        </p:nvSpPr>
        <p:spPr bwMode="auto">
          <a:xfrm>
            <a:off x="3878444" y="2775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9" name="18 CuadroTexto"/>
          <p:cNvSpPr txBox="1"/>
          <p:nvPr/>
        </p:nvSpPr>
        <p:spPr>
          <a:xfrm>
            <a:off x="3822733" y="365200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Team 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41" y="4257204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3706741" y="882141"/>
            <a:ext cx="287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bg1"/>
                </a:solidFill>
              </a:rPr>
              <a:t>Inventory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Tracking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endParaRPr lang="ca-ES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72147"/>
              </p:ext>
            </p:extLst>
          </p:nvPr>
        </p:nvGraphicFramePr>
        <p:xfrm>
          <a:off x="3737138" y="1376884"/>
          <a:ext cx="2905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89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Lacking</a:t>
                      </a:r>
                      <a:r>
                        <a:rPr lang="ca-ES" dirty="0" smtClean="0"/>
                        <a:t> </a:t>
                      </a:r>
                      <a:r>
                        <a:rPr lang="ca-ES" dirty="0" err="1" smtClean="0"/>
                        <a:t>Pieces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Date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22 Elipse"/>
          <p:cNvSpPr/>
          <p:nvPr/>
        </p:nvSpPr>
        <p:spPr>
          <a:xfrm>
            <a:off x="5580284" y="277589"/>
            <a:ext cx="1005914" cy="97388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23 Rectángulo redondeado"/>
          <p:cNvSpPr/>
          <p:nvPr/>
        </p:nvSpPr>
        <p:spPr>
          <a:xfrm>
            <a:off x="203739" y="4626323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24 Rectángulo"/>
          <p:cNvSpPr/>
          <p:nvPr/>
        </p:nvSpPr>
        <p:spPr>
          <a:xfrm>
            <a:off x="5647982" y="7390612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25 Rectángulo"/>
          <p:cNvSpPr/>
          <p:nvPr/>
        </p:nvSpPr>
        <p:spPr>
          <a:xfrm>
            <a:off x="3670956" y="5157399"/>
            <a:ext cx="3022540" cy="73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AutoShape 4" descr="LlicÃ¨ncia de Creative Commons"/>
          <p:cNvSpPr>
            <a:spLocks noChangeAspect="1" noChangeArrowheads="1"/>
          </p:cNvSpPr>
          <p:nvPr/>
        </p:nvSpPr>
        <p:spPr bwMode="auto">
          <a:xfrm>
            <a:off x="323074" y="4572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8" name="AutoShape 6" descr="LlicÃ¨ncia de Creative Commons"/>
          <p:cNvSpPr>
            <a:spLocks noChangeAspect="1" noChangeArrowheads="1"/>
          </p:cNvSpPr>
          <p:nvPr/>
        </p:nvSpPr>
        <p:spPr bwMode="auto">
          <a:xfrm>
            <a:off x="475474" y="4724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" name="28 CuadroTexto"/>
          <p:cNvSpPr txBox="1"/>
          <p:nvPr/>
        </p:nvSpPr>
        <p:spPr>
          <a:xfrm>
            <a:off x="419763" y="4812011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Team 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71" y="8704015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303771" y="5328952"/>
            <a:ext cx="287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bg1"/>
                </a:solidFill>
              </a:rPr>
              <a:t>Inventory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Tracking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endParaRPr lang="ca-ES" b="1" dirty="0">
              <a:solidFill>
                <a:schemeClr val="bg1"/>
              </a:solidFill>
            </a:endParaRPr>
          </a:p>
        </p:txBody>
      </p:sp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884856"/>
              </p:ext>
            </p:extLst>
          </p:nvPr>
        </p:nvGraphicFramePr>
        <p:xfrm>
          <a:off x="334168" y="5823695"/>
          <a:ext cx="2905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89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Lacking</a:t>
                      </a:r>
                      <a:r>
                        <a:rPr lang="ca-ES" dirty="0" smtClean="0"/>
                        <a:t> </a:t>
                      </a:r>
                      <a:r>
                        <a:rPr lang="ca-ES" dirty="0" err="1" smtClean="0"/>
                        <a:t>Pieces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Date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32 Elipse"/>
          <p:cNvSpPr/>
          <p:nvPr/>
        </p:nvSpPr>
        <p:spPr>
          <a:xfrm>
            <a:off x="2177314" y="4724400"/>
            <a:ext cx="1005914" cy="97388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7" name="36 Rectángulo redondeado"/>
          <p:cNvSpPr/>
          <p:nvPr/>
        </p:nvSpPr>
        <p:spPr>
          <a:xfrm>
            <a:off x="3621808" y="4653882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8" name="AutoShape 4" descr="LlicÃ¨ncia de Creative Commons"/>
          <p:cNvSpPr>
            <a:spLocks noChangeAspect="1" noChangeArrowheads="1"/>
          </p:cNvSpPr>
          <p:nvPr/>
        </p:nvSpPr>
        <p:spPr bwMode="auto">
          <a:xfrm>
            <a:off x="3741143" y="45995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9" name="AutoShape 6" descr="LlicÃ¨ncia de Creative Commons"/>
          <p:cNvSpPr>
            <a:spLocks noChangeAspect="1" noChangeArrowheads="1"/>
          </p:cNvSpPr>
          <p:nvPr/>
        </p:nvSpPr>
        <p:spPr bwMode="auto">
          <a:xfrm>
            <a:off x="3893543" y="47519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0" name="39 CuadroTexto"/>
          <p:cNvSpPr txBox="1"/>
          <p:nvPr/>
        </p:nvSpPr>
        <p:spPr>
          <a:xfrm>
            <a:off x="3837832" y="4839570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Team 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40" y="8731574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41 CuadroTexto"/>
          <p:cNvSpPr txBox="1"/>
          <p:nvPr/>
        </p:nvSpPr>
        <p:spPr>
          <a:xfrm>
            <a:off x="3721840" y="5356511"/>
            <a:ext cx="287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bg1"/>
                </a:solidFill>
              </a:rPr>
              <a:t>Inventory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Tracking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endParaRPr lang="ca-ES" b="1" dirty="0">
              <a:solidFill>
                <a:schemeClr val="bg1"/>
              </a:solidFill>
            </a:endParaRPr>
          </a:p>
        </p:txBody>
      </p:sp>
      <p:graphicFrame>
        <p:nvGraphicFramePr>
          <p:cNvPr id="46" name="4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70482"/>
              </p:ext>
            </p:extLst>
          </p:nvPr>
        </p:nvGraphicFramePr>
        <p:xfrm>
          <a:off x="3752237" y="5851254"/>
          <a:ext cx="2905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89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Lacking</a:t>
                      </a:r>
                      <a:r>
                        <a:rPr lang="ca-ES" dirty="0" smtClean="0"/>
                        <a:t> </a:t>
                      </a:r>
                      <a:r>
                        <a:rPr lang="ca-ES" dirty="0" err="1" smtClean="0"/>
                        <a:t>Pieces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Date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46 Elipse"/>
          <p:cNvSpPr/>
          <p:nvPr/>
        </p:nvSpPr>
        <p:spPr>
          <a:xfrm>
            <a:off x="5595383" y="4751959"/>
            <a:ext cx="1005914" cy="97388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CuadroTexto"/>
          <p:cNvSpPr txBox="1"/>
          <p:nvPr/>
        </p:nvSpPr>
        <p:spPr>
          <a:xfrm>
            <a:off x="2407940" y="243969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1</a:t>
            </a:r>
            <a:endParaRPr lang="ca-ES" sz="60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5805264" y="243969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2</a:t>
            </a:r>
            <a:endParaRPr lang="ca-ES" sz="60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2464247" y="4688992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3</a:t>
            </a:r>
            <a:endParaRPr lang="ca-ES" sz="60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5877272" y="4702710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4</a:t>
            </a:r>
            <a:endParaRPr lang="ca-ES" sz="6000" dirty="0"/>
          </a:p>
        </p:txBody>
      </p:sp>
    </p:spTree>
    <p:extLst>
      <p:ext uri="{BB962C8B-B14F-4D97-AF65-F5344CB8AC3E}">
        <p14:creationId xmlns:p14="http://schemas.microsoft.com/office/powerpoint/2010/main" val="227403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509392" y="467459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 redondeado"/>
          <p:cNvSpPr/>
          <p:nvPr/>
        </p:nvSpPr>
        <p:spPr>
          <a:xfrm>
            <a:off x="188640" y="467077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Rectángulo redondeado"/>
          <p:cNvSpPr/>
          <p:nvPr/>
        </p:nvSpPr>
        <p:spPr>
          <a:xfrm>
            <a:off x="188640" y="62260"/>
            <a:ext cx="3168352" cy="4392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 redondeado"/>
          <p:cNvSpPr/>
          <p:nvPr/>
        </p:nvSpPr>
        <p:spPr>
          <a:xfrm>
            <a:off x="3509392" y="7409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4" name="73 CuadroTexto"/>
          <p:cNvSpPr txBox="1"/>
          <p:nvPr/>
        </p:nvSpPr>
        <p:spPr>
          <a:xfrm>
            <a:off x="332656" y="539552"/>
            <a:ext cx="28803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938153" y="149895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2" y="4089749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88 CuadroTexto"/>
          <p:cNvSpPr txBox="1"/>
          <p:nvPr/>
        </p:nvSpPr>
        <p:spPr>
          <a:xfrm>
            <a:off x="3615591" y="611560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4221088" y="221903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07" y="4139952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93 CuadroTexto"/>
          <p:cNvSpPr txBox="1"/>
          <p:nvPr/>
        </p:nvSpPr>
        <p:spPr>
          <a:xfrm>
            <a:off x="332656" y="5177681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938153" y="4788024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2" y="8698261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108 CuadroTexto"/>
          <p:cNvSpPr txBox="1"/>
          <p:nvPr/>
        </p:nvSpPr>
        <p:spPr>
          <a:xfrm>
            <a:off x="3671114" y="5198246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4276611" y="4808589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1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30" y="8698261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36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88640" y="151953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33 Rectángulo"/>
          <p:cNvSpPr/>
          <p:nvPr/>
        </p:nvSpPr>
        <p:spPr>
          <a:xfrm>
            <a:off x="5632883" y="2916242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35 Rectángulo"/>
          <p:cNvSpPr/>
          <p:nvPr/>
        </p:nvSpPr>
        <p:spPr>
          <a:xfrm>
            <a:off x="3655857" y="683029"/>
            <a:ext cx="3022540" cy="73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AutoShape 2" descr="LlicÃ¨ncia de Creative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4" descr="LlicÃ¨ncia de Creative Commons"/>
          <p:cNvSpPr>
            <a:spLocks noChangeAspect="1" noChangeArrowheads="1"/>
          </p:cNvSpPr>
          <p:nvPr/>
        </p:nvSpPr>
        <p:spPr bwMode="auto">
          <a:xfrm>
            <a:off x="307975" y="976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8" name="AutoShape 6" descr="LlicÃ¨ncia de Creative Commons"/>
          <p:cNvSpPr>
            <a:spLocks noChangeAspect="1" noChangeArrowheads="1"/>
          </p:cNvSpPr>
          <p:nvPr/>
        </p:nvSpPr>
        <p:spPr bwMode="auto">
          <a:xfrm>
            <a:off x="460375" y="2500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4" name="43 CuadroTexto"/>
          <p:cNvSpPr txBox="1"/>
          <p:nvPr/>
        </p:nvSpPr>
        <p:spPr>
          <a:xfrm>
            <a:off x="404664" y="337641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Team 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2" y="4229645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88672" y="854582"/>
            <a:ext cx="287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bg1"/>
                </a:solidFill>
              </a:rPr>
              <a:t>Inventory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Tracking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endParaRPr lang="ca-ES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31620"/>
              </p:ext>
            </p:extLst>
          </p:nvPr>
        </p:nvGraphicFramePr>
        <p:xfrm>
          <a:off x="319069" y="1349325"/>
          <a:ext cx="2905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89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Lacking</a:t>
                      </a:r>
                      <a:r>
                        <a:rPr lang="ca-ES" dirty="0" smtClean="0"/>
                        <a:t> </a:t>
                      </a:r>
                      <a:r>
                        <a:rPr lang="ca-ES" dirty="0" err="1" smtClean="0"/>
                        <a:t>Pieces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Date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Elipse"/>
          <p:cNvSpPr/>
          <p:nvPr/>
        </p:nvSpPr>
        <p:spPr>
          <a:xfrm>
            <a:off x="2162215" y="250030"/>
            <a:ext cx="1005914" cy="97388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Rectángulo redondeado"/>
          <p:cNvSpPr/>
          <p:nvPr/>
        </p:nvSpPr>
        <p:spPr>
          <a:xfrm>
            <a:off x="3606709" y="179512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AutoShape 4" descr="LlicÃ¨ncia de Creative Commons"/>
          <p:cNvSpPr>
            <a:spLocks noChangeAspect="1" noChangeArrowheads="1"/>
          </p:cNvSpPr>
          <p:nvPr/>
        </p:nvSpPr>
        <p:spPr bwMode="auto">
          <a:xfrm>
            <a:off x="3726044" y="1251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8" name="AutoShape 6" descr="LlicÃ¨ncia de Creative Commons"/>
          <p:cNvSpPr>
            <a:spLocks noChangeAspect="1" noChangeArrowheads="1"/>
          </p:cNvSpPr>
          <p:nvPr/>
        </p:nvSpPr>
        <p:spPr bwMode="auto">
          <a:xfrm>
            <a:off x="3878444" y="2775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9" name="18 CuadroTexto"/>
          <p:cNvSpPr txBox="1"/>
          <p:nvPr/>
        </p:nvSpPr>
        <p:spPr>
          <a:xfrm>
            <a:off x="3822733" y="365200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Team 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41" y="4257204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3706741" y="882141"/>
            <a:ext cx="287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bg1"/>
                </a:solidFill>
              </a:rPr>
              <a:t>Inventory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Tracking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endParaRPr lang="ca-ES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49277"/>
              </p:ext>
            </p:extLst>
          </p:nvPr>
        </p:nvGraphicFramePr>
        <p:xfrm>
          <a:off x="3737138" y="1376884"/>
          <a:ext cx="2905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89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Lacking</a:t>
                      </a:r>
                      <a:r>
                        <a:rPr lang="ca-ES" dirty="0" smtClean="0"/>
                        <a:t> </a:t>
                      </a:r>
                      <a:r>
                        <a:rPr lang="ca-ES" dirty="0" err="1" smtClean="0"/>
                        <a:t>Pieces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Date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22 Elipse"/>
          <p:cNvSpPr/>
          <p:nvPr/>
        </p:nvSpPr>
        <p:spPr>
          <a:xfrm>
            <a:off x="5580284" y="277589"/>
            <a:ext cx="1005914" cy="97388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23 Rectángulo redondeado"/>
          <p:cNvSpPr/>
          <p:nvPr/>
        </p:nvSpPr>
        <p:spPr>
          <a:xfrm>
            <a:off x="203739" y="4626323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24 Rectángulo"/>
          <p:cNvSpPr/>
          <p:nvPr/>
        </p:nvSpPr>
        <p:spPr>
          <a:xfrm>
            <a:off x="5647982" y="7390612"/>
            <a:ext cx="530979" cy="149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25 Rectángulo"/>
          <p:cNvSpPr/>
          <p:nvPr/>
        </p:nvSpPr>
        <p:spPr>
          <a:xfrm>
            <a:off x="3670956" y="5157399"/>
            <a:ext cx="3022540" cy="73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AutoShape 4" descr="LlicÃ¨ncia de Creative Commons"/>
          <p:cNvSpPr>
            <a:spLocks noChangeAspect="1" noChangeArrowheads="1"/>
          </p:cNvSpPr>
          <p:nvPr/>
        </p:nvSpPr>
        <p:spPr bwMode="auto">
          <a:xfrm>
            <a:off x="323074" y="4572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8" name="AutoShape 6" descr="LlicÃ¨ncia de Creative Commons"/>
          <p:cNvSpPr>
            <a:spLocks noChangeAspect="1" noChangeArrowheads="1"/>
          </p:cNvSpPr>
          <p:nvPr/>
        </p:nvSpPr>
        <p:spPr bwMode="auto">
          <a:xfrm>
            <a:off x="475474" y="4724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" name="28 CuadroTexto"/>
          <p:cNvSpPr txBox="1"/>
          <p:nvPr/>
        </p:nvSpPr>
        <p:spPr>
          <a:xfrm>
            <a:off x="419763" y="4812011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Team 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71" y="8704015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303771" y="5328952"/>
            <a:ext cx="287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bg1"/>
                </a:solidFill>
              </a:rPr>
              <a:t>Inventory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Tracking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endParaRPr lang="ca-ES" b="1" dirty="0">
              <a:solidFill>
                <a:schemeClr val="bg1"/>
              </a:solidFill>
            </a:endParaRPr>
          </a:p>
        </p:txBody>
      </p:sp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271856"/>
              </p:ext>
            </p:extLst>
          </p:nvPr>
        </p:nvGraphicFramePr>
        <p:xfrm>
          <a:off x="334168" y="5823695"/>
          <a:ext cx="2905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89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Lacking</a:t>
                      </a:r>
                      <a:r>
                        <a:rPr lang="ca-ES" dirty="0" smtClean="0"/>
                        <a:t> </a:t>
                      </a:r>
                      <a:r>
                        <a:rPr lang="ca-ES" dirty="0" err="1" smtClean="0"/>
                        <a:t>Pieces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Date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32 Elipse"/>
          <p:cNvSpPr/>
          <p:nvPr/>
        </p:nvSpPr>
        <p:spPr>
          <a:xfrm>
            <a:off x="2177314" y="4724400"/>
            <a:ext cx="1005914" cy="97388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7" name="36 Rectángulo redondeado"/>
          <p:cNvSpPr/>
          <p:nvPr/>
        </p:nvSpPr>
        <p:spPr>
          <a:xfrm>
            <a:off x="3621808" y="4653882"/>
            <a:ext cx="3168352" cy="43924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8" name="AutoShape 4" descr="LlicÃ¨ncia de Creative Commons"/>
          <p:cNvSpPr>
            <a:spLocks noChangeAspect="1" noChangeArrowheads="1"/>
          </p:cNvSpPr>
          <p:nvPr/>
        </p:nvSpPr>
        <p:spPr bwMode="auto">
          <a:xfrm>
            <a:off x="3741143" y="45995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9" name="AutoShape 6" descr="LlicÃ¨ncia de Creative Commons"/>
          <p:cNvSpPr>
            <a:spLocks noChangeAspect="1" noChangeArrowheads="1"/>
          </p:cNvSpPr>
          <p:nvPr/>
        </p:nvSpPr>
        <p:spPr bwMode="auto">
          <a:xfrm>
            <a:off x="3893543" y="47519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0" name="39 CuadroTexto"/>
          <p:cNvSpPr txBox="1"/>
          <p:nvPr/>
        </p:nvSpPr>
        <p:spPr>
          <a:xfrm>
            <a:off x="3837832" y="4839570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</a:rPr>
              <a:t>Team </a:t>
            </a:r>
            <a:endParaRPr lang="ca-ES" sz="2400" b="1" dirty="0">
              <a:solidFill>
                <a:schemeClr val="bg1"/>
              </a:solidFill>
            </a:endParaRP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40" y="8731574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41 CuadroTexto"/>
          <p:cNvSpPr txBox="1"/>
          <p:nvPr/>
        </p:nvSpPr>
        <p:spPr>
          <a:xfrm>
            <a:off x="3721840" y="5356511"/>
            <a:ext cx="287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bg1"/>
                </a:solidFill>
              </a:rPr>
              <a:t>Inventory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r>
              <a:rPr lang="ca-ES" b="1" dirty="0" err="1" smtClean="0">
                <a:solidFill>
                  <a:schemeClr val="bg1"/>
                </a:solidFill>
              </a:rPr>
              <a:t>Tracking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  <a:endParaRPr lang="ca-ES" b="1" dirty="0">
              <a:solidFill>
                <a:schemeClr val="bg1"/>
              </a:solidFill>
            </a:endParaRPr>
          </a:p>
        </p:txBody>
      </p:sp>
      <p:graphicFrame>
        <p:nvGraphicFramePr>
          <p:cNvPr id="46" name="4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18787"/>
              </p:ext>
            </p:extLst>
          </p:nvPr>
        </p:nvGraphicFramePr>
        <p:xfrm>
          <a:off x="3752237" y="5851254"/>
          <a:ext cx="2905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89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Lacking</a:t>
                      </a:r>
                      <a:r>
                        <a:rPr lang="ca-ES" dirty="0" smtClean="0"/>
                        <a:t> </a:t>
                      </a:r>
                      <a:r>
                        <a:rPr lang="ca-ES" dirty="0" err="1" smtClean="0"/>
                        <a:t>Pieces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Date</a:t>
                      </a:r>
                      <a:endParaRPr lang="ca-E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   /    /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46 Elipse"/>
          <p:cNvSpPr/>
          <p:nvPr/>
        </p:nvSpPr>
        <p:spPr>
          <a:xfrm>
            <a:off x="5595383" y="4751959"/>
            <a:ext cx="1005914" cy="97388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3" name="42 CuadroTexto"/>
          <p:cNvSpPr txBox="1"/>
          <p:nvPr/>
        </p:nvSpPr>
        <p:spPr>
          <a:xfrm>
            <a:off x="5805264" y="243969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6</a:t>
            </a:r>
            <a:endParaRPr lang="ca-ES" sz="60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2423039" y="222062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5</a:t>
            </a:r>
            <a:endParaRPr lang="ca-ES" sz="60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2420888" y="4703510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7</a:t>
            </a:r>
            <a:endParaRPr lang="ca-ES" sz="60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5877272" y="4716016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 smtClean="0"/>
              <a:t>8</a:t>
            </a:r>
            <a:endParaRPr lang="ca-ES" sz="6000" dirty="0"/>
          </a:p>
        </p:txBody>
      </p:sp>
    </p:spTree>
    <p:extLst>
      <p:ext uri="{BB962C8B-B14F-4D97-AF65-F5344CB8AC3E}">
        <p14:creationId xmlns:p14="http://schemas.microsoft.com/office/powerpoint/2010/main" val="286955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509392" y="467459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 redondeado"/>
          <p:cNvSpPr/>
          <p:nvPr/>
        </p:nvSpPr>
        <p:spPr>
          <a:xfrm>
            <a:off x="188640" y="467077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Rectángulo redondeado"/>
          <p:cNvSpPr/>
          <p:nvPr/>
        </p:nvSpPr>
        <p:spPr>
          <a:xfrm>
            <a:off x="188640" y="62260"/>
            <a:ext cx="3168352" cy="4392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 redondeado"/>
          <p:cNvSpPr/>
          <p:nvPr/>
        </p:nvSpPr>
        <p:spPr>
          <a:xfrm>
            <a:off x="3509392" y="74092"/>
            <a:ext cx="3168352" cy="43924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4" name="73 CuadroTexto"/>
          <p:cNvSpPr txBox="1"/>
          <p:nvPr/>
        </p:nvSpPr>
        <p:spPr>
          <a:xfrm>
            <a:off x="332656" y="539552"/>
            <a:ext cx="28803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938153" y="149895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2" y="4089749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88 CuadroTexto"/>
          <p:cNvSpPr txBox="1"/>
          <p:nvPr/>
        </p:nvSpPr>
        <p:spPr>
          <a:xfrm>
            <a:off x="3615591" y="611560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4221088" y="221903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07" y="4139952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93 CuadroTexto"/>
          <p:cNvSpPr txBox="1"/>
          <p:nvPr/>
        </p:nvSpPr>
        <p:spPr>
          <a:xfrm>
            <a:off x="332656" y="5177681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938153" y="4788024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2" y="8698261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108 CuadroTexto"/>
          <p:cNvSpPr txBox="1"/>
          <p:nvPr/>
        </p:nvSpPr>
        <p:spPr>
          <a:xfrm>
            <a:off x="3671114" y="5198246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card is part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LifeBricks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Jordi Domènech.</a:t>
            </a:r>
          </a:p>
          <a:p>
            <a:pPr algn="ctr"/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Materials of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activity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Didactic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Guides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download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ca-ES" sz="1200" dirty="0" smtClean="0">
                <a:solidFill>
                  <a:schemeClr val="bg1">
                    <a:lumMod val="50000"/>
                  </a:schemeClr>
                </a:solidFill>
              </a:rPr>
              <a:t>https://bit.ly/2ZksPOp </a:t>
            </a:r>
            <a:endParaRPr lang="ca-ES" sz="1200" dirty="0" smtClean="0">
              <a:solidFill>
                <a:schemeClr val="accent5"/>
              </a:solidFill>
            </a:endParaRPr>
          </a:p>
          <a:p>
            <a:pPr algn="just"/>
            <a:endParaRPr lang="ca-ES" sz="1200" dirty="0">
              <a:solidFill>
                <a:schemeClr val="accent5"/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materials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nc-sa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4.0.</a:t>
            </a:r>
          </a:p>
          <a:p>
            <a:pPr algn="ctr"/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b="1" dirty="0" err="1" smtClean="0">
                <a:solidFill>
                  <a:schemeClr val="bg1">
                    <a:lumMod val="50000"/>
                  </a:schemeClr>
                </a:solidFill>
              </a:rPr>
              <a:t>Adapt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following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Attribution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, Non Commercial Uses,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Alike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Images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Lego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pieces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excluded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 general </a:t>
            </a:r>
            <a:r>
              <a:rPr lang="ca-ES" sz="1000" dirty="0" err="1" smtClean="0">
                <a:solidFill>
                  <a:schemeClr val="bg1">
                    <a:lumMod val="50000"/>
                  </a:schemeClr>
                </a:solidFill>
              </a:rPr>
              <a:t>License</a:t>
            </a:r>
            <a:r>
              <a:rPr lang="ca-E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ca-E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4276611" y="4808589"/>
            <a:ext cx="22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5"/>
                </a:solidFill>
              </a:rPr>
              <a:t>LIFE BRICKS</a:t>
            </a:r>
            <a:endParaRPr lang="ca-ES" sz="2400" b="1" dirty="0">
              <a:solidFill>
                <a:schemeClr val="accent5"/>
              </a:solidFill>
            </a:endParaRPr>
          </a:p>
        </p:txBody>
      </p:sp>
      <p:pic>
        <p:nvPicPr>
          <p:cNvPr id="1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30" y="8698261"/>
            <a:ext cx="755743" cy="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362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1915</Words>
  <Application>Microsoft Office PowerPoint</Application>
  <PresentationFormat>Presentación en pantalla (4:3)</PresentationFormat>
  <Paragraphs>477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</dc:creator>
  <cp:lastModifiedBy>jordi</cp:lastModifiedBy>
  <cp:revision>131</cp:revision>
  <cp:lastPrinted>2019-09-01T20:49:23Z</cp:lastPrinted>
  <dcterms:created xsi:type="dcterms:W3CDTF">2019-08-23T12:42:06Z</dcterms:created>
  <dcterms:modified xsi:type="dcterms:W3CDTF">2019-12-23T11:45:04Z</dcterms:modified>
</cp:coreProperties>
</file>